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9"/>
  </p:notesMasterIdLst>
  <p:handoutMasterIdLst>
    <p:handoutMasterId r:id="rId50"/>
  </p:handoutMasterIdLst>
  <p:sldIdLst>
    <p:sldId id="256" r:id="rId5"/>
    <p:sldId id="9053" r:id="rId6"/>
    <p:sldId id="9114" r:id="rId7"/>
    <p:sldId id="2076137248" r:id="rId8"/>
    <p:sldId id="2076137249" r:id="rId9"/>
    <p:sldId id="2076137250" r:id="rId10"/>
    <p:sldId id="257" r:id="rId11"/>
    <p:sldId id="2076137246" r:id="rId12"/>
    <p:sldId id="9115" r:id="rId13"/>
    <p:sldId id="9116" r:id="rId14"/>
    <p:sldId id="2076137252" r:id="rId15"/>
    <p:sldId id="2076137253" r:id="rId16"/>
    <p:sldId id="2076137254" r:id="rId17"/>
    <p:sldId id="2076137255" r:id="rId18"/>
    <p:sldId id="2076137256" r:id="rId19"/>
    <p:sldId id="9145" r:id="rId20"/>
    <p:sldId id="9128" r:id="rId21"/>
    <p:sldId id="9146" r:id="rId22"/>
    <p:sldId id="9130" r:id="rId23"/>
    <p:sldId id="9147" r:id="rId24"/>
    <p:sldId id="265" r:id="rId25"/>
    <p:sldId id="9129" r:id="rId26"/>
    <p:sldId id="2076137243" r:id="rId27"/>
    <p:sldId id="9176" r:id="rId28"/>
    <p:sldId id="2076137244" r:id="rId29"/>
    <p:sldId id="2076137245" r:id="rId30"/>
    <p:sldId id="9178" r:id="rId31"/>
    <p:sldId id="9167" r:id="rId32"/>
    <p:sldId id="2076137251" r:id="rId33"/>
    <p:sldId id="9131" r:id="rId34"/>
    <p:sldId id="9133" r:id="rId35"/>
    <p:sldId id="9134" r:id="rId36"/>
    <p:sldId id="9135" r:id="rId37"/>
    <p:sldId id="9117" r:id="rId38"/>
    <p:sldId id="9137" r:id="rId39"/>
    <p:sldId id="9138" r:id="rId40"/>
    <p:sldId id="9119" r:id="rId41"/>
    <p:sldId id="9139" r:id="rId42"/>
    <p:sldId id="9121" r:id="rId43"/>
    <p:sldId id="9140" r:id="rId44"/>
    <p:sldId id="9141" r:id="rId45"/>
    <p:sldId id="9142" r:id="rId46"/>
    <p:sldId id="9143" r:id="rId47"/>
    <p:sldId id="914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4F4F"/>
    <a:srgbClr val="333333"/>
    <a:srgbClr val="FFB71B"/>
    <a:srgbClr val="EBEBEB"/>
    <a:srgbClr val="373A36"/>
    <a:srgbClr val="373737"/>
    <a:srgbClr val="373836"/>
    <a:srgbClr val="292929"/>
    <a:srgbClr val="232323"/>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75A4C2-32C8-415E-8C9E-E6E45F67DAA8}" v="2" dt="2023-08-11T16:56:45.1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628" autoAdjust="0"/>
    <p:restoredTop sz="96357" autoAdjust="0"/>
  </p:normalViewPr>
  <p:slideViewPr>
    <p:cSldViewPr>
      <p:cViewPr varScale="1">
        <p:scale>
          <a:sx n="114" d="100"/>
          <a:sy n="114" d="100"/>
        </p:scale>
        <p:origin x="894" y="102"/>
      </p:cViewPr>
      <p:guideLst/>
    </p:cSldViewPr>
  </p:slideViewPr>
  <p:notesTextViewPr>
    <p:cViewPr>
      <p:scale>
        <a:sx n="1" d="1"/>
        <a:sy n="1" d="1"/>
      </p:scale>
      <p:origin x="0" y="0"/>
    </p:cViewPr>
  </p:notesTextViewPr>
  <p:sorterViewPr>
    <p:cViewPr>
      <p:scale>
        <a:sx n="80" d="100"/>
        <a:sy n="80" d="100"/>
      </p:scale>
      <p:origin x="0" y="-4236"/>
    </p:cViewPr>
  </p:sorterViewPr>
  <p:notesViewPr>
    <p:cSldViewPr>
      <p:cViewPr varScale="1">
        <p:scale>
          <a:sx n="89" d="100"/>
          <a:sy n="89" d="100"/>
        </p:scale>
        <p:origin x="2874"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ian Li" userId="57af76d0-454f-46f5-b97a-921c3eb543fa" providerId="ADAL" clId="{7A75A4C2-32C8-415E-8C9E-E6E45F67DAA8}"/>
    <pc:docChg chg="undo redo custSel addSld modSld">
      <pc:chgData name="Henian Li" userId="57af76d0-454f-46f5-b97a-921c3eb543fa" providerId="ADAL" clId="{7A75A4C2-32C8-415E-8C9E-E6E45F67DAA8}" dt="2023-08-11T16:56:45.184" v="1375"/>
      <pc:docMkLst>
        <pc:docMk/>
      </pc:docMkLst>
      <pc:sldChg chg="modNotesTx">
        <pc:chgData name="Henian Li" userId="57af76d0-454f-46f5-b97a-921c3eb543fa" providerId="ADAL" clId="{7A75A4C2-32C8-415E-8C9E-E6E45F67DAA8}" dt="2023-08-11T16:32:49" v="573" actId="20577"/>
        <pc:sldMkLst>
          <pc:docMk/>
          <pc:sldMk cId="3156998602" sldId="9167"/>
        </pc:sldMkLst>
      </pc:sldChg>
      <pc:sldChg chg="addSp delSp modSp mod modNotesTx">
        <pc:chgData name="Henian Li" userId="57af76d0-454f-46f5-b97a-921c3eb543fa" providerId="ADAL" clId="{7A75A4C2-32C8-415E-8C9E-E6E45F67DAA8}" dt="2023-08-11T16:55:00.563" v="1371" actId="20577"/>
        <pc:sldMkLst>
          <pc:docMk/>
          <pc:sldMk cId="4276104347" sldId="2076137248"/>
        </pc:sldMkLst>
        <pc:spChg chg="add del mod">
          <ac:chgData name="Henian Li" userId="57af76d0-454f-46f5-b97a-921c3eb543fa" providerId="ADAL" clId="{7A75A4C2-32C8-415E-8C9E-E6E45F67DAA8}" dt="2023-08-11T16:52:00.066" v="1000" actId="22"/>
          <ac:spMkLst>
            <pc:docMk/>
            <pc:sldMk cId="4276104347" sldId="2076137248"/>
            <ac:spMk id="6" creationId="{D9DFD355-17CA-7BD8-3171-A00B875E77C9}"/>
          </ac:spMkLst>
        </pc:spChg>
        <pc:spChg chg="add mod">
          <ac:chgData name="Henian Li" userId="57af76d0-454f-46f5-b97a-921c3eb543fa" providerId="ADAL" clId="{7A75A4C2-32C8-415E-8C9E-E6E45F67DAA8}" dt="2023-08-11T16:52:25.700" v="1007" actId="14100"/>
          <ac:spMkLst>
            <pc:docMk/>
            <pc:sldMk cId="4276104347" sldId="2076137248"/>
            <ac:spMk id="8" creationId="{90953397-7445-2EB7-4347-D0D6BACB15D6}"/>
          </ac:spMkLst>
        </pc:spChg>
      </pc:sldChg>
      <pc:sldChg chg="modNotesTx">
        <pc:chgData name="Henian Li" userId="57af76d0-454f-46f5-b97a-921c3eb543fa" providerId="ADAL" clId="{7A75A4C2-32C8-415E-8C9E-E6E45F67DAA8}" dt="2023-08-11T16:55:42.225" v="1374" actId="20577"/>
        <pc:sldMkLst>
          <pc:docMk/>
          <pc:sldMk cId="3066420067" sldId="2076137249"/>
        </pc:sldMkLst>
      </pc:sldChg>
      <pc:sldChg chg="modNotesTx">
        <pc:chgData name="Henian Li" userId="57af76d0-454f-46f5-b97a-921c3eb543fa" providerId="ADAL" clId="{7A75A4C2-32C8-415E-8C9E-E6E45F67DAA8}" dt="2023-08-11T16:39:13.273" v="574" actId="20577"/>
        <pc:sldMkLst>
          <pc:docMk/>
          <pc:sldMk cId="1959482845" sldId="2076137250"/>
        </pc:sldMkLst>
      </pc:sldChg>
      <pc:sldChg chg="modSp mod modNotesTx">
        <pc:chgData name="Henian Li" userId="57af76d0-454f-46f5-b97a-921c3eb543fa" providerId="ADAL" clId="{7A75A4C2-32C8-415E-8C9E-E6E45F67DAA8}" dt="2023-08-11T16:32:45.195" v="572" actId="20577"/>
        <pc:sldMkLst>
          <pc:docMk/>
          <pc:sldMk cId="1350913537" sldId="2076137251"/>
        </pc:sldMkLst>
        <pc:spChg chg="mod">
          <ac:chgData name="Henian Li" userId="57af76d0-454f-46f5-b97a-921c3eb543fa" providerId="ADAL" clId="{7A75A4C2-32C8-415E-8C9E-E6E45F67DAA8}" dt="2023-08-11T16:31:23.970" v="571" actId="20577"/>
          <ac:spMkLst>
            <pc:docMk/>
            <pc:sldMk cId="1350913537" sldId="2076137251"/>
            <ac:spMk id="2" creationId="{81D72922-0DB2-0906-6598-794DCCEC020B}"/>
          </ac:spMkLst>
        </pc:spChg>
      </pc:sldChg>
      <pc:sldChg chg="add">
        <pc:chgData name="Henian Li" userId="57af76d0-454f-46f5-b97a-921c3eb543fa" providerId="ADAL" clId="{7A75A4C2-32C8-415E-8C9E-E6E45F67DAA8}" dt="2023-08-11T16:56:45.184" v="1375"/>
        <pc:sldMkLst>
          <pc:docMk/>
          <pc:sldMk cId="3795792353" sldId="2076137252"/>
        </pc:sldMkLst>
      </pc:sldChg>
      <pc:sldChg chg="add">
        <pc:chgData name="Henian Li" userId="57af76d0-454f-46f5-b97a-921c3eb543fa" providerId="ADAL" clId="{7A75A4C2-32C8-415E-8C9E-E6E45F67DAA8}" dt="2023-08-11T16:56:45.184" v="1375"/>
        <pc:sldMkLst>
          <pc:docMk/>
          <pc:sldMk cId="264964967" sldId="2076137253"/>
        </pc:sldMkLst>
      </pc:sldChg>
      <pc:sldChg chg="add">
        <pc:chgData name="Henian Li" userId="57af76d0-454f-46f5-b97a-921c3eb543fa" providerId="ADAL" clId="{7A75A4C2-32C8-415E-8C9E-E6E45F67DAA8}" dt="2023-08-11T16:56:45.184" v="1375"/>
        <pc:sldMkLst>
          <pc:docMk/>
          <pc:sldMk cId="3314148961" sldId="2076137254"/>
        </pc:sldMkLst>
      </pc:sldChg>
      <pc:sldChg chg="add">
        <pc:chgData name="Henian Li" userId="57af76d0-454f-46f5-b97a-921c3eb543fa" providerId="ADAL" clId="{7A75A4C2-32C8-415E-8C9E-E6E45F67DAA8}" dt="2023-08-11T16:56:45.184" v="1375"/>
        <pc:sldMkLst>
          <pc:docMk/>
          <pc:sldMk cId="2413681965" sldId="2076137255"/>
        </pc:sldMkLst>
      </pc:sldChg>
      <pc:sldChg chg="add">
        <pc:chgData name="Henian Li" userId="57af76d0-454f-46f5-b97a-921c3eb543fa" providerId="ADAL" clId="{7A75A4C2-32C8-415E-8C9E-E6E45F67DAA8}" dt="2023-08-11T16:56:45.184" v="1375"/>
        <pc:sldMkLst>
          <pc:docMk/>
          <pc:sldMk cId="3964517422" sldId="207613725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4353FF-EAC3-4F79-ABDE-C6361A181A4C}" type="datetimeFigureOut">
              <a:rPr lang="en-US" smtClean="0"/>
              <a:t>8/11/2023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C7D0B1-8580-45C6-BC8F-025AED3EA274}" type="slidenum">
              <a:rPr lang="en-US" smtClean="0"/>
              <a:t>‹#›</a:t>
            </a:fld>
            <a:endParaRPr lang="en-US"/>
          </a:p>
        </p:txBody>
      </p:sp>
    </p:spTree>
    <p:extLst>
      <p:ext uri="{BB962C8B-B14F-4D97-AF65-F5344CB8AC3E}">
        <p14:creationId xmlns:p14="http://schemas.microsoft.com/office/powerpoint/2010/main" val="437673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CAF6CE-61AA-41F6-A4C8-3489C6D2454E}" type="datetimeFigureOut">
              <a:rPr lang="en-US" smtClean="0"/>
              <a:t>8/11/2023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8BA24-D475-4DC4-ACF5-CA2288C8819C}" type="slidenum">
              <a:rPr lang="en-US" smtClean="0"/>
              <a:t>‹#›</a:t>
            </a:fld>
            <a:endParaRPr lang="en-US"/>
          </a:p>
        </p:txBody>
      </p:sp>
    </p:spTree>
    <p:extLst>
      <p:ext uri="{BB962C8B-B14F-4D97-AF65-F5344CB8AC3E}">
        <p14:creationId xmlns:p14="http://schemas.microsoft.com/office/powerpoint/2010/main" val="3222306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80860E-CF3C-4692-8335-F53409EB9975}"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562001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A8BA24-D475-4DC4-ACF5-CA2288C8819C}" type="slidenum">
              <a:rPr lang="en-US" smtClean="0"/>
              <a:t>16</a:t>
            </a:fld>
            <a:endParaRPr lang="en-US"/>
          </a:p>
        </p:txBody>
      </p:sp>
    </p:spTree>
    <p:extLst>
      <p:ext uri="{BB962C8B-B14F-4D97-AF65-F5344CB8AC3E}">
        <p14:creationId xmlns:p14="http://schemas.microsoft.com/office/powerpoint/2010/main" val="4160175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A8BA24-D475-4DC4-ACF5-CA2288C8819C}" type="slidenum">
              <a:rPr lang="en-US" smtClean="0"/>
              <a:t>17</a:t>
            </a:fld>
            <a:endParaRPr lang="en-US"/>
          </a:p>
        </p:txBody>
      </p:sp>
    </p:spTree>
    <p:extLst>
      <p:ext uri="{BB962C8B-B14F-4D97-AF65-F5344CB8AC3E}">
        <p14:creationId xmlns:p14="http://schemas.microsoft.com/office/powerpoint/2010/main" val="505524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A8BA24-D475-4DC4-ACF5-CA2288C8819C}" type="slidenum">
              <a:rPr lang="en-US" smtClean="0"/>
              <a:t>18</a:t>
            </a:fld>
            <a:endParaRPr lang="en-US"/>
          </a:p>
        </p:txBody>
      </p:sp>
    </p:spTree>
    <p:extLst>
      <p:ext uri="{BB962C8B-B14F-4D97-AF65-F5344CB8AC3E}">
        <p14:creationId xmlns:p14="http://schemas.microsoft.com/office/powerpoint/2010/main" val="4048757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A8BA24-D475-4DC4-ACF5-CA2288C8819C}" type="slidenum">
              <a:rPr lang="en-US" smtClean="0"/>
              <a:t>21</a:t>
            </a:fld>
            <a:endParaRPr lang="en-US"/>
          </a:p>
        </p:txBody>
      </p:sp>
    </p:spTree>
    <p:extLst>
      <p:ext uri="{BB962C8B-B14F-4D97-AF65-F5344CB8AC3E}">
        <p14:creationId xmlns:p14="http://schemas.microsoft.com/office/powerpoint/2010/main" val="4153660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A8BA24-D475-4DC4-ACF5-CA2288C8819C}" type="slidenum">
              <a:rPr lang="en-US" smtClean="0"/>
              <a:t>22</a:t>
            </a:fld>
            <a:endParaRPr lang="en-US"/>
          </a:p>
        </p:txBody>
      </p:sp>
    </p:spTree>
    <p:extLst>
      <p:ext uri="{BB962C8B-B14F-4D97-AF65-F5344CB8AC3E}">
        <p14:creationId xmlns:p14="http://schemas.microsoft.com/office/powerpoint/2010/main" val="1168388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Sensitivity score:</a:t>
            </a:r>
          </a:p>
          <a:p>
            <a:r>
              <a:rPr lang="en-US" dirty="0"/>
              <a:t>The rank is based on the ranking of the correct key at the end of inferencing. The rank = 0 for the disclosure case since the correct key has the top rank</a:t>
            </a:r>
          </a:p>
          <a:p>
            <a:endParaRPr lang="en-US" dirty="0"/>
          </a:p>
          <a:p>
            <a:r>
              <a:rPr lang="en-US" dirty="0"/>
              <a:t>The effective trace num is the number of traces used to disclose the key, and that equals the total trace num for the non-disclosure case. </a:t>
            </a:r>
          </a:p>
          <a:p>
            <a:endParaRPr lang="en-US" dirty="0"/>
          </a:p>
          <a:p>
            <a:r>
              <a:rPr lang="en-US" dirty="0"/>
              <a:t>So, the sensitivity score can fully describe all the cases, and a sensitivity score equal to or above 0.5 means full-key byte disclosure. If partial key bits are disclosed, the score is in a range of [0, 0.5)</a:t>
            </a:r>
          </a:p>
        </p:txBody>
      </p:sp>
      <p:sp>
        <p:nvSpPr>
          <p:cNvPr id="4" name="Slide Number Placeholder 3"/>
          <p:cNvSpPr>
            <a:spLocks noGrp="1"/>
          </p:cNvSpPr>
          <p:nvPr>
            <p:ph type="sldNum" sz="quarter" idx="5"/>
          </p:nvPr>
        </p:nvSpPr>
        <p:spPr/>
        <p:txBody>
          <a:bodyPr/>
          <a:lstStyle/>
          <a:p>
            <a:fld id="{22A8BA24-D475-4DC4-ACF5-CA2288C8819C}" type="slidenum">
              <a:rPr lang="en-US" smtClean="0"/>
              <a:t>23</a:t>
            </a:fld>
            <a:endParaRPr lang="en-US"/>
          </a:p>
        </p:txBody>
      </p:sp>
    </p:spTree>
    <p:extLst>
      <p:ext uri="{BB962C8B-B14F-4D97-AF65-F5344CB8AC3E}">
        <p14:creationId xmlns:p14="http://schemas.microsoft.com/office/powerpoint/2010/main" val="3153906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mn-ea"/>
              <a:ea typeface="+mn-ea"/>
            </a:endParaRPr>
          </a:p>
        </p:txBody>
      </p:sp>
      <p:sp>
        <p:nvSpPr>
          <p:cNvPr id="4" name="Slide Number Placeholder 3"/>
          <p:cNvSpPr>
            <a:spLocks noGrp="1"/>
          </p:cNvSpPr>
          <p:nvPr>
            <p:ph type="sldNum" sz="quarter" idx="5"/>
          </p:nvPr>
        </p:nvSpPr>
        <p:spPr/>
        <p:txBody>
          <a:bodyPr/>
          <a:lstStyle/>
          <a:p>
            <a:fld id="{33756BC6-D613-D847-AE7E-F33AD45D532E}" type="slidenum">
              <a:rPr lang="en-US" smtClean="0"/>
              <a:t>24</a:t>
            </a:fld>
            <a:endParaRPr lang="en-US"/>
          </a:p>
        </p:txBody>
      </p:sp>
    </p:spTree>
    <p:extLst>
      <p:ext uri="{BB962C8B-B14F-4D97-AF65-F5344CB8AC3E}">
        <p14:creationId xmlns:p14="http://schemas.microsoft.com/office/powerpoint/2010/main" val="4244607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mn-ea"/>
              <a:ea typeface="+mn-ea"/>
            </a:endParaRPr>
          </a:p>
        </p:txBody>
      </p:sp>
      <p:sp>
        <p:nvSpPr>
          <p:cNvPr id="4" name="Slide Number Placeholder 3"/>
          <p:cNvSpPr>
            <a:spLocks noGrp="1"/>
          </p:cNvSpPr>
          <p:nvPr>
            <p:ph type="sldNum" sz="quarter" idx="5"/>
          </p:nvPr>
        </p:nvSpPr>
        <p:spPr/>
        <p:txBody>
          <a:bodyPr/>
          <a:lstStyle/>
          <a:p>
            <a:fld id="{33756BC6-D613-D847-AE7E-F33AD45D532E}" type="slidenum">
              <a:rPr lang="en-US" smtClean="0"/>
              <a:t>25</a:t>
            </a:fld>
            <a:endParaRPr lang="en-US"/>
          </a:p>
        </p:txBody>
      </p:sp>
    </p:spTree>
    <p:extLst>
      <p:ext uri="{BB962C8B-B14F-4D97-AF65-F5344CB8AC3E}">
        <p14:creationId xmlns:p14="http://schemas.microsoft.com/office/powerpoint/2010/main" val="1843286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mn-ea"/>
              <a:ea typeface="+mn-ea"/>
            </a:endParaRPr>
          </a:p>
        </p:txBody>
      </p:sp>
      <p:sp>
        <p:nvSpPr>
          <p:cNvPr id="4" name="Slide Number Placeholder 3"/>
          <p:cNvSpPr>
            <a:spLocks noGrp="1"/>
          </p:cNvSpPr>
          <p:nvPr>
            <p:ph type="sldNum" sz="quarter" idx="5"/>
          </p:nvPr>
        </p:nvSpPr>
        <p:spPr/>
        <p:txBody>
          <a:bodyPr/>
          <a:lstStyle/>
          <a:p>
            <a:fld id="{33756BC6-D613-D847-AE7E-F33AD45D532E}" type="slidenum">
              <a:rPr lang="en-US" smtClean="0"/>
              <a:t>26</a:t>
            </a:fld>
            <a:endParaRPr lang="en-US"/>
          </a:p>
        </p:txBody>
      </p:sp>
    </p:spTree>
    <p:extLst>
      <p:ext uri="{BB962C8B-B14F-4D97-AF65-F5344CB8AC3E}">
        <p14:creationId xmlns:p14="http://schemas.microsoft.com/office/powerpoint/2010/main" val="3294555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mn-ea"/>
              <a:ea typeface="+mn-ea"/>
            </a:endParaRPr>
          </a:p>
        </p:txBody>
      </p:sp>
      <p:sp>
        <p:nvSpPr>
          <p:cNvPr id="4" name="Slide Number Placeholder 3"/>
          <p:cNvSpPr>
            <a:spLocks noGrp="1"/>
          </p:cNvSpPr>
          <p:nvPr>
            <p:ph type="sldNum" sz="quarter" idx="5"/>
          </p:nvPr>
        </p:nvSpPr>
        <p:spPr/>
        <p:txBody>
          <a:bodyPr/>
          <a:lstStyle/>
          <a:p>
            <a:fld id="{33756BC6-D613-D847-AE7E-F33AD45D532E}" type="slidenum">
              <a:rPr lang="en-US" smtClean="0"/>
              <a:t>27</a:t>
            </a:fld>
            <a:endParaRPr lang="en-US"/>
          </a:p>
        </p:txBody>
      </p:sp>
    </p:spTree>
    <p:extLst>
      <p:ext uri="{BB962C8B-B14F-4D97-AF65-F5344CB8AC3E}">
        <p14:creationId xmlns:p14="http://schemas.microsoft.com/office/powerpoint/2010/main" val="4034013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80860E-CF3C-4692-8335-F53409EB9975}"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72841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dirty="0"/>
          </a:p>
        </p:txBody>
      </p:sp>
      <p:sp>
        <p:nvSpPr>
          <p:cNvPr id="4" name="Slide Number Placeholder 3"/>
          <p:cNvSpPr>
            <a:spLocks noGrp="1"/>
          </p:cNvSpPr>
          <p:nvPr>
            <p:ph type="sldNum" sz="quarter" idx="5"/>
          </p:nvPr>
        </p:nvSpPr>
        <p:spPr/>
        <p:txBody>
          <a:bodyPr/>
          <a:lstStyle/>
          <a:p>
            <a:fld id="{33756BC6-D613-D847-AE7E-F33AD45D532E}" type="slidenum">
              <a:rPr lang="en-US" smtClean="0"/>
              <a:t>28</a:t>
            </a:fld>
            <a:endParaRPr lang="en-US"/>
          </a:p>
        </p:txBody>
      </p:sp>
    </p:spTree>
    <p:extLst>
      <p:ext uri="{BB962C8B-B14F-4D97-AF65-F5344CB8AC3E}">
        <p14:creationId xmlns:p14="http://schemas.microsoft.com/office/powerpoint/2010/main" val="3616532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ltLang="zh-CN" dirty="0"/>
          </a:p>
        </p:txBody>
      </p:sp>
      <p:sp>
        <p:nvSpPr>
          <p:cNvPr id="4" name="Slide Number Placeholder 3"/>
          <p:cNvSpPr>
            <a:spLocks noGrp="1"/>
          </p:cNvSpPr>
          <p:nvPr>
            <p:ph type="sldNum" sz="quarter" idx="5"/>
          </p:nvPr>
        </p:nvSpPr>
        <p:spPr/>
        <p:txBody>
          <a:bodyPr/>
          <a:lstStyle/>
          <a:p>
            <a:fld id="{33756BC6-D613-D847-AE7E-F33AD45D532E}" type="slidenum">
              <a:rPr lang="en-US" smtClean="0"/>
              <a:t>29</a:t>
            </a:fld>
            <a:endParaRPr lang="en-US"/>
          </a:p>
        </p:txBody>
      </p:sp>
    </p:spTree>
    <p:extLst>
      <p:ext uri="{BB962C8B-B14F-4D97-AF65-F5344CB8AC3E}">
        <p14:creationId xmlns:p14="http://schemas.microsoft.com/office/powerpoint/2010/main" val="2872099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A8BA24-D475-4DC4-ACF5-CA2288C8819C}" type="slidenum">
              <a:rPr lang="en-US" smtClean="0"/>
              <a:t>30</a:t>
            </a:fld>
            <a:endParaRPr lang="en-US"/>
          </a:p>
        </p:txBody>
      </p:sp>
    </p:spTree>
    <p:extLst>
      <p:ext uri="{BB962C8B-B14F-4D97-AF65-F5344CB8AC3E}">
        <p14:creationId xmlns:p14="http://schemas.microsoft.com/office/powerpoint/2010/main" val="4165924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A8BA24-D475-4DC4-ACF5-CA2288C8819C}" type="slidenum">
              <a:rPr lang="en-US" smtClean="0"/>
              <a:t>32</a:t>
            </a:fld>
            <a:endParaRPr lang="en-US"/>
          </a:p>
        </p:txBody>
      </p:sp>
    </p:spTree>
    <p:extLst>
      <p:ext uri="{BB962C8B-B14F-4D97-AF65-F5344CB8AC3E}">
        <p14:creationId xmlns:p14="http://schemas.microsoft.com/office/powerpoint/2010/main" val="1856662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 years ago, computing devices are not for everyone use. When it comes to security, </a:t>
            </a:r>
          </a:p>
          <a:p>
            <a:endParaRPr lang="en-US" dirty="0"/>
          </a:p>
          <a:p>
            <a:r>
              <a:rPr lang="en-US" dirty="0"/>
              <a:t>But now, everyone got physical access to computing devices, IoT device, mobile phones, laptop, embedded systems, they are everywhere. And every single one of them may store sensitivity information that people don’t share to public.</a:t>
            </a:r>
          </a:p>
          <a:p>
            <a:r>
              <a:rPr lang="en-US" dirty="0"/>
              <a:t>When you text an </a:t>
            </a:r>
            <a:r>
              <a:rPr lang="en-US" dirty="0" err="1"/>
              <a:t>imessage</a:t>
            </a:r>
            <a:r>
              <a:rPr lang="en-US" dirty="0"/>
              <a:t>, it’s encrypted. scan your face or fingerprint, store them as an ID, it’s encrypted. Whenever it’s an encryption, whether what form it is, it eventually go through the hardware.</a:t>
            </a:r>
          </a:p>
          <a:p>
            <a:endParaRPr lang="en-US" dirty="0"/>
          </a:p>
          <a:p>
            <a:endParaRPr lang="en-US" dirty="0"/>
          </a:p>
          <a:p>
            <a:r>
              <a:rPr lang="en-US" dirty="0"/>
              <a:t>For implementations of crypto algorithm, by implementation</a:t>
            </a:r>
          </a:p>
          <a:p>
            <a:r>
              <a:rPr lang="en-US" dirty="0"/>
              <a:t>Side-channel: We could try to observe the parameters coming out of the chip during execution, try to make sense of it, try to break the chip</a:t>
            </a:r>
          </a:p>
          <a:p>
            <a:endParaRPr lang="en-US" dirty="0"/>
          </a:p>
          <a:p>
            <a:r>
              <a:rPr lang="en-US" dirty="0"/>
              <a:t>Remember: A system is as secure as its weakest link.</a:t>
            </a:r>
          </a:p>
          <a:p>
            <a:endParaRPr lang="en-US" dirty="0"/>
          </a:p>
          <a:p>
            <a:r>
              <a:rPr lang="en-US" dirty="0"/>
              <a:t>So even though we have the strongest crypto algorithms, the implementations may not be as good as those algorithms. In many cases, the implementations become a weakest point of the system.</a:t>
            </a:r>
          </a:p>
          <a:p>
            <a:endParaRPr lang="en-US" dirty="0"/>
          </a:p>
          <a:p>
            <a:r>
              <a:rPr lang="en-US" dirty="0"/>
              <a:t>Basic idea of side-channel:</a:t>
            </a:r>
          </a:p>
          <a:p>
            <a:r>
              <a:rPr lang="en-US" dirty="0"/>
              <a:t>By side-channel, we don’t try to break it mathematically, what we do is: given some plaintexts, maybe some ciphertext, and given the side-channel activities , (EM, power, optical, etc.), and try to establish the relationship between that activity and the input, or output, then maybe try to conclude what would be the key running through that? Because through all of your observation, the secret key is always involved, the key is always making impacts on your power. Your EM, all of these activities. </a:t>
            </a:r>
          </a:p>
          <a:p>
            <a:endParaRPr lang="en-US" dirty="0"/>
          </a:p>
        </p:txBody>
      </p:sp>
      <p:sp>
        <p:nvSpPr>
          <p:cNvPr id="4" name="Slide Number Placeholder 3"/>
          <p:cNvSpPr>
            <a:spLocks noGrp="1"/>
          </p:cNvSpPr>
          <p:nvPr>
            <p:ph type="sldNum" sz="quarter" idx="5"/>
          </p:nvPr>
        </p:nvSpPr>
        <p:spPr/>
        <p:txBody>
          <a:bodyPr/>
          <a:lstStyle/>
          <a:p>
            <a:fld id="{22A8BA24-D475-4DC4-ACF5-CA2288C8819C}" type="slidenum">
              <a:rPr lang="en-US" smtClean="0"/>
              <a:t>4</a:t>
            </a:fld>
            <a:endParaRPr lang="en-US"/>
          </a:p>
        </p:txBody>
      </p:sp>
    </p:spTree>
    <p:extLst>
      <p:ext uri="{BB962C8B-B14F-4D97-AF65-F5344CB8AC3E}">
        <p14:creationId xmlns:p14="http://schemas.microsoft.com/office/powerpoint/2010/main" val="47679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For EM SCA: you need hardware with crypto algorithm (crypto IP, SoC, processor running it, FPGA, etc.) You need: probe, function generator, oscilloscope to collect traces, and PC for storing and analysis. Different from crypto analyst, they observe the input and output ciphertext. You observe input and these power traces, and that’s your output. Then like I said, try to establish the relationship between them.</a:t>
            </a:r>
            <a:br>
              <a:rPr lang="en-US" dirty="0"/>
            </a:br>
            <a:br>
              <a:rPr lang="en-US" dirty="0"/>
            </a:br>
            <a:r>
              <a:rPr lang="en-US" dirty="0"/>
              <a:t>About crypto key: often generated by TRNG, and stored securely in </a:t>
            </a:r>
            <a:r>
              <a:rPr lang="en-US" b="1" i="0" dirty="0">
                <a:solidFill>
                  <a:srgbClr val="232629"/>
                </a:solidFill>
                <a:effectLst/>
                <a:latin typeface="-apple-system"/>
              </a:rPr>
              <a:t>Trusted Execution Environment</a:t>
            </a:r>
            <a:r>
              <a:rPr lang="en-US" b="0" i="0" dirty="0">
                <a:solidFill>
                  <a:srgbClr val="232629"/>
                </a:solidFill>
                <a:effectLst/>
                <a:latin typeface="-apple-system"/>
              </a:rPr>
              <a:t> (TEE, just an isolated zone) or a </a:t>
            </a:r>
            <a:r>
              <a:rPr lang="en-US" b="1" i="0" dirty="0">
                <a:solidFill>
                  <a:srgbClr val="232629"/>
                </a:solidFill>
                <a:effectLst/>
                <a:latin typeface="-apple-system"/>
              </a:rPr>
              <a:t>Trusted Platform Module</a:t>
            </a:r>
            <a:r>
              <a:rPr lang="en-US" b="0" i="0" dirty="0">
                <a:solidFill>
                  <a:srgbClr val="232629"/>
                </a:solidFill>
                <a:effectLst/>
                <a:latin typeface="-apple-system"/>
              </a:rPr>
              <a:t> (TPM, a separate chip). And might not be frequently changed. The changing frequency highly depends on different chip/company’s security specification or security policy when they are making chips. A rough answer would be quarterly or annually.</a:t>
            </a:r>
            <a:endParaRPr lang="en-US" dirty="0"/>
          </a:p>
          <a:p>
            <a:endParaRPr lang="en-US" dirty="0"/>
          </a:p>
        </p:txBody>
      </p:sp>
      <p:sp>
        <p:nvSpPr>
          <p:cNvPr id="4" name="Slide Number Placeholder 3"/>
          <p:cNvSpPr>
            <a:spLocks noGrp="1"/>
          </p:cNvSpPr>
          <p:nvPr>
            <p:ph type="sldNum" sz="quarter" idx="5"/>
          </p:nvPr>
        </p:nvSpPr>
        <p:spPr/>
        <p:txBody>
          <a:bodyPr/>
          <a:lstStyle/>
          <a:p>
            <a:fld id="{22A8BA24-D475-4DC4-ACF5-CA2288C8819C}" type="slidenum">
              <a:rPr lang="en-US" smtClean="0"/>
              <a:t>5</a:t>
            </a:fld>
            <a:endParaRPr lang="en-US"/>
          </a:p>
        </p:txBody>
      </p:sp>
    </p:spTree>
    <p:extLst>
      <p:ext uri="{BB962C8B-B14F-4D97-AF65-F5344CB8AC3E}">
        <p14:creationId xmlns:p14="http://schemas.microsoft.com/office/powerpoint/2010/main" val="3039843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A8BA24-D475-4DC4-ACF5-CA2288C8819C}" type="slidenum">
              <a:rPr lang="en-US" smtClean="0"/>
              <a:t>6</a:t>
            </a:fld>
            <a:endParaRPr lang="en-US"/>
          </a:p>
        </p:txBody>
      </p:sp>
    </p:spTree>
    <p:extLst>
      <p:ext uri="{BB962C8B-B14F-4D97-AF65-F5344CB8AC3E}">
        <p14:creationId xmlns:p14="http://schemas.microsoft.com/office/powerpoint/2010/main" val="1836261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A8BA24-D475-4DC4-ACF5-CA2288C8819C}" type="slidenum">
              <a:rPr lang="en-US" smtClean="0"/>
              <a:t>7</a:t>
            </a:fld>
            <a:endParaRPr lang="en-US"/>
          </a:p>
        </p:txBody>
      </p:sp>
    </p:spTree>
    <p:extLst>
      <p:ext uri="{BB962C8B-B14F-4D97-AF65-F5344CB8AC3E}">
        <p14:creationId xmlns:p14="http://schemas.microsoft.com/office/powerpoint/2010/main" val="2690434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A8BA24-D475-4DC4-ACF5-CA2288C8819C}" type="slidenum">
              <a:rPr lang="en-US" smtClean="0"/>
              <a:t>8</a:t>
            </a:fld>
            <a:endParaRPr lang="en-US"/>
          </a:p>
        </p:txBody>
      </p:sp>
    </p:spTree>
    <p:extLst>
      <p:ext uri="{BB962C8B-B14F-4D97-AF65-F5344CB8AC3E}">
        <p14:creationId xmlns:p14="http://schemas.microsoft.com/office/powerpoint/2010/main" val="4087981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A8BA24-D475-4DC4-ACF5-CA2288C8819C}" type="slidenum">
              <a:rPr lang="en-US" smtClean="0"/>
              <a:t>9</a:t>
            </a:fld>
            <a:endParaRPr lang="en-US"/>
          </a:p>
        </p:txBody>
      </p:sp>
    </p:spTree>
    <p:extLst>
      <p:ext uri="{BB962C8B-B14F-4D97-AF65-F5344CB8AC3E}">
        <p14:creationId xmlns:p14="http://schemas.microsoft.com/office/powerpoint/2010/main" val="2602184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A8BA24-D475-4DC4-ACF5-CA2288C8819C}" type="slidenum">
              <a:rPr lang="en-US" smtClean="0"/>
              <a:t>10</a:t>
            </a:fld>
            <a:endParaRPr lang="en-US"/>
          </a:p>
        </p:txBody>
      </p:sp>
    </p:spTree>
    <p:extLst>
      <p:ext uri="{BB962C8B-B14F-4D97-AF65-F5344CB8AC3E}">
        <p14:creationId xmlns:p14="http://schemas.microsoft.com/office/powerpoint/2010/main" val="25629556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E2D98E-90F0-8CEE-4BCB-B7B677098DA4}"/>
              </a:ext>
            </a:extLst>
          </p:cNvPr>
          <p:cNvGrpSpPr/>
          <p:nvPr userDrawn="1"/>
        </p:nvGrpSpPr>
        <p:grpSpPr>
          <a:xfrm>
            <a:off x="0" y="0"/>
            <a:ext cx="12192000" cy="6858000"/>
            <a:chOff x="0" y="0"/>
            <a:chExt cx="12192000" cy="6858000"/>
          </a:xfrm>
        </p:grpSpPr>
        <p:pic>
          <p:nvPicPr>
            <p:cNvPr id="17" name="Picture 16">
              <a:extLst>
                <a:ext uri="{FF2B5EF4-FFF2-40B4-BE49-F238E27FC236}">
                  <a16:creationId xmlns:a16="http://schemas.microsoft.com/office/drawing/2014/main" id="{4C28A455-0D43-C87B-375D-32C3EC24C2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8" name="Group 17">
              <a:extLst>
                <a:ext uri="{FF2B5EF4-FFF2-40B4-BE49-F238E27FC236}">
                  <a16:creationId xmlns:a16="http://schemas.microsoft.com/office/drawing/2014/main" id="{5AE30CBF-5A16-CF18-1FAE-5D01ECC0F640}"/>
                </a:ext>
              </a:extLst>
            </p:cNvPr>
            <p:cNvGrpSpPr/>
            <p:nvPr userDrawn="1"/>
          </p:nvGrpSpPr>
          <p:grpSpPr>
            <a:xfrm>
              <a:off x="9959791" y="6018959"/>
              <a:ext cx="1843979" cy="572380"/>
              <a:chOff x="9959791" y="6018959"/>
              <a:chExt cx="1843979" cy="572380"/>
            </a:xfrm>
          </p:grpSpPr>
          <p:sp>
            <p:nvSpPr>
              <p:cNvPr id="19" name="Freeform 18">
                <a:extLst>
                  <a:ext uri="{FF2B5EF4-FFF2-40B4-BE49-F238E27FC236}">
                    <a16:creationId xmlns:a16="http://schemas.microsoft.com/office/drawing/2014/main" id="{3AE76C05-1520-E33B-A4F2-7FE62E8DD1A3}"/>
                  </a:ext>
                </a:extLst>
              </p:cNvPr>
              <p:cNvSpPr/>
              <p:nvPr/>
            </p:nvSpPr>
            <p:spPr>
              <a:xfrm>
                <a:off x="9959791" y="6018959"/>
                <a:ext cx="311752" cy="455789"/>
              </a:xfrm>
              <a:custGeom>
                <a:avLst/>
                <a:gdLst>
                  <a:gd name="connsiteX0" fmla="*/ 311752 w 311752"/>
                  <a:gd name="connsiteY0" fmla="*/ 0 h 455789"/>
                  <a:gd name="connsiteX1" fmla="*/ 186741 w 311752"/>
                  <a:gd name="connsiteY1" fmla="*/ 0 h 455789"/>
                  <a:gd name="connsiteX2" fmla="*/ 0 w 311752"/>
                  <a:gd name="connsiteY2" fmla="*/ 455789 h 455789"/>
                  <a:gd name="connsiteX3" fmla="*/ 125011 w 311752"/>
                  <a:gd name="connsiteY3" fmla="*/ 455789 h 455789"/>
                </a:gdLst>
                <a:ahLst/>
                <a:cxnLst>
                  <a:cxn ang="0">
                    <a:pos x="connsiteX0" y="connsiteY0"/>
                  </a:cxn>
                  <a:cxn ang="0">
                    <a:pos x="connsiteX1" y="connsiteY1"/>
                  </a:cxn>
                  <a:cxn ang="0">
                    <a:pos x="connsiteX2" y="connsiteY2"/>
                  </a:cxn>
                  <a:cxn ang="0">
                    <a:pos x="connsiteX3" y="connsiteY3"/>
                  </a:cxn>
                </a:cxnLst>
                <a:rect l="l" t="t" r="r" b="b"/>
                <a:pathLst>
                  <a:path w="311752" h="455789">
                    <a:moveTo>
                      <a:pt x="311752" y="0"/>
                    </a:moveTo>
                    <a:lnTo>
                      <a:pt x="186741" y="0"/>
                    </a:lnTo>
                    <a:lnTo>
                      <a:pt x="0" y="455789"/>
                    </a:lnTo>
                    <a:lnTo>
                      <a:pt x="125011" y="455789"/>
                    </a:lnTo>
                    <a:close/>
                  </a:path>
                </a:pathLst>
              </a:custGeom>
              <a:solidFill>
                <a:srgbClr val="FFB71B"/>
              </a:solidFill>
              <a:ln w="3031"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693A792C-DDC4-11F0-00D8-CC7A1F4535EE}"/>
                  </a:ext>
                </a:extLst>
              </p:cNvPr>
              <p:cNvSpPr/>
              <p:nvPr/>
            </p:nvSpPr>
            <p:spPr>
              <a:xfrm>
                <a:off x="10237380" y="6033335"/>
                <a:ext cx="250599" cy="441412"/>
              </a:xfrm>
              <a:custGeom>
                <a:avLst/>
                <a:gdLst>
                  <a:gd name="connsiteX0" fmla="*/ 62764 w 250599"/>
                  <a:gd name="connsiteY0" fmla="*/ 0 h 441412"/>
                  <a:gd name="connsiteX1" fmla="*/ 0 w 250599"/>
                  <a:gd name="connsiteY1" fmla="*/ 153186 h 441412"/>
                  <a:gd name="connsiteX2" fmla="*/ 118081 w 250599"/>
                  <a:gd name="connsiteY2" fmla="*/ 441413 h 441412"/>
                  <a:gd name="connsiteX3" fmla="*/ 250599 w 250599"/>
                  <a:gd name="connsiteY3" fmla="*/ 441413 h 441412"/>
                </a:gdLst>
                <a:ahLst/>
                <a:cxnLst>
                  <a:cxn ang="0">
                    <a:pos x="connsiteX0" y="connsiteY0"/>
                  </a:cxn>
                  <a:cxn ang="0">
                    <a:pos x="connsiteX1" y="connsiteY1"/>
                  </a:cxn>
                  <a:cxn ang="0">
                    <a:pos x="connsiteX2" y="connsiteY2"/>
                  </a:cxn>
                  <a:cxn ang="0">
                    <a:pos x="connsiteX3" y="connsiteY3"/>
                  </a:cxn>
                </a:cxnLst>
                <a:rect l="l" t="t" r="r" b="b"/>
                <a:pathLst>
                  <a:path w="250599" h="441412">
                    <a:moveTo>
                      <a:pt x="62764" y="0"/>
                    </a:moveTo>
                    <a:lnTo>
                      <a:pt x="0" y="153186"/>
                    </a:lnTo>
                    <a:lnTo>
                      <a:pt x="118081" y="441413"/>
                    </a:lnTo>
                    <a:lnTo>
                      <a:pt x="250599" y="441413"/>
                    </a:lnTo>
                    <a:close/>
                  </a:path>
                </a:pathLst>
              </a:custGeom>
              <a:solidFill>
                <a:schemeClr val="tx1"/>
              </a:solidFill>
              <a:ln w="3031"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32E06F94-6086-B5CD-C2B4-D85A12E9350F}"/>
                  </a:ext>
                </a:extLst>
              </p:cNvPr>
              <p:cNvSpPr/>
              <p:nvPr/>
            </p:nvSpPr>
            <p:spPr>
              <a:xfrm>
                <a:off x="10513480" y="6148772"/>
                <a:ext cx="314305" cy="327860"/>
              </a:xfrm>
              <a:custGeom>
                <a:avLst/>
                <a:gdLst>
                  <a:gd name="connsiteX0" fmla="*/ 213762 w 314305"/>
                  <a:gd name="connsiteY0" fmla="*/ 327861 h 327860"/>
                  <a:gd name="connsiteX1" fmla="*/ 213762 w 314305"/>
                  <a:gd name="connsiteY1" fmla="*/ 139722 h 327860"/>
                  <a:gd name="connsiteX2" fmla="*/ 202151 w 314305"/>
                  <a:gd name="connsiteY2" fmla="*/ 93523 h 327860"/>
                  <a:gd name="connsiteX3" fmla="*/ 166195 w 314305"/>
                  <a:gd name="connsiteY3" fmla="*/ 79237 h 327860"/>
                  <a:gd name="connsiteX4" fmla="*/ 118537 w 314305"/>
                  <a:gd name="connsiteY4" fmla="*/ 98142 h 327860"/>
                  <a:gd name="connsiteX5" fmla="*/ 100544 w 314305"/>
                  <a:gd name="connsiteY5" fmla="*/ 148749 h 327860"/>
                  <a:gd name="connsiteX6" fmla="*/ 100544 w 314305"/>
                  <a:gd name="connsiteY6" fmla="*/ 327861 h 327860"/>
                  <a:gd name="connsiteX7" fmla="*/ 0 w 314305"/>
                  <a:gd name="connsiteY7" fmla="*/ 327861 h 327860"/>
                  <a:gd name="connsiteX8" fmla="*/ 0 w 314305"/>
                  <a:gd name="connsiteY8" fmla="*/ 7750 h 327860"/>
                  <a:gd name="connsiteX9" fmla="*/ 97960 w 314305"/>
                  <a:gd name="connsiteY9" fmla="*/ 7750 h 327860"/>
                  <a:gd name="connsiteX10" fmla="*/ 97960 w 314305"/>
                  <a:gd name="connsiteY10" fmla="*/ 49542 h 327860"/>
                  <a:gd name="connsiteX11" fmla="*/ 139357 w 314305"/>
                  <a:gd name="connsiteY11" fmla="*/ 13738 h 327860"/>
                  <a:gd name="connsiteX12" fmla="*/ 200419 w 314305"/>
                  <a:gd name="connsiteY12" fmla="*/ 0 h 327860"/>
                  <a:gd name="connsiteX13" fmla="*/ 286191 w 314305"/>
                  <a:gd name="connsiteY13" fmla="*/ 33798 h 327860"/>
                  <a:gd name="connsiteX14" fmla="*/ 314305 w 314305"/>
                  <a:gd name="connsiteY14" fmla="*/ 135193 h 327860"/>
                  <a:gd name="connsiteX15" fmla="*/ 314305 w 314305"/>
                  <a:gd name="connsiteY15" fmla="*/ 327861 h 327860"/>
                  <a:gd name="connsiteX16" fmla="*/ 213762 w 314305"/>
                  <a:gd name="connsiteY16" fmla="*/ 327861 h 3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4305" h="327860">
                    <a:moveTo>
                      <a:pt x="213762" y="327861"/>
                    </a:moveTo>
                    <a:lnTo>
                      <a:pt x="213762" y="139722"/>
                    </a:lnTo>
                    <a:cubicBezTo>
                      <a:pt x="213762" y="118658"/>
                      <a:pt x="209871" y="103127"/>
                      <a:pt x="202151" y="93523"/>
                    </a:cubicBezTo>
                    <a:cubicBezTo>
                      <a:pt x="194522" y="84040"/>
                      <a:pt x="182425" y="79237"/>
                      <a:pt x="166195" y="79237"/>
                    </a:cubicBezTo>
                    <a:cubicBezTo>
                      <a:pt x="146500" y="79237"/>
                      <a:pt x="130452" y="85590"/>
                      <a:pt x="118537" y="98142"/>
                    </a:cubicBezTo>
                    <a:cubicBezTo>
                      <a:pt x="106592" y="110695"/>
                      <a:pt x="100544" y="127716"/>
                      <a:pt x="100544" y="148749"/>
                    </a:cubicBezTo>
                    <a:lnTo>
                      <a:pt x="100544" y="327861"/>
                    </a:lnTo>
                    <a:lnTo>
                      <a:pt x="0" y="327861"/>
                    </a:lnTo>
                    <a:lnTo>
                      <a:pt x="0" y="7750"/>
                    </a:lnTo>
                    <a:lnTo>
                      <a:pt x="97960" y="7750"/>
                    </a:lnTo>
                    <a:lnTo>
                      <a:pt x="97960" y="49542"/>
                    </a:lnTo>
                    <a:cubicBezTo>
                      <a:pt x="108872" y="34133"/>
                      <a:pt x="122792" y="22096"/>
                      <a:pt x="139357" y="13738"/>
                    </a:cubicBezTo>
                    <a:cubicBezTo>
                      <a:pt x="157350" y="4620"/>
                      <a:pt x="177897" y="0"/>
                      <a:pt x="200419" y="0"/>
                    </a:cubicBezTo>
                    <a:cubicBezTo>
                      <a:pt x="238594" y="0"/>
                      <a:pt x="267438" y="11367"/>
                      <a:pt x="286191" y="33798"/>
                    </a:cubicBezTo>
                    <a:cubicBezTo>
                      <a:pt x="304853" y="56168"/>
                      <a:pt x="314305" y="90270"/>
                      <a:pt x="314305" y="135193"/>
                    </a:cubicBezTo>
                    <a:lnTo>
                      <a:pt x="314305" y="327861"/>
                    </a:lnTo>
                    <a:lnTo>
                      <a:pt x="213762" y="327861"/>
                    </a:lnTo>
                    <a:close/>
                  </a:path>
                </a:pathLst>
              </a:custGeom>
              <a:solidFill>
                <a:schemeClr val="tx1"/>
              </a:solidFill>
              <a:ln w="3031"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E7F0F7-5B7F-4967-93AA-F644AB1D2EEA}"/>
                  </a:ext>
                </a:extLst>
              </p:cNvPr>
              <p:cNvSpPr/>
              <p:nvPr/>
            </p:nvSpPr>
            <p:spPr>
              <a:xfrm>
                <a:off x="10870672" y="6148772"/>
                <a:ext cx="283576" cy="333027"/>
              </a:xfrm>
              <a:custGeom>
                <a:avLst/>
                <a:gdLst>
                  <a:gd name="connsiteX0" fmla="*/ 145193 w 283576"/>
                  <a:gd name="connsiteY0" fmla="*/ 333028 h 333027"/>
                  <a:gd name="connsiteX1" fmla="*/ 64405 w 283576"/>
                  <a:gd name="connsiteY1" fmla="*/ 322967 h 333027"/>
                  <a:gd name="connsiteX2" fmla="*/ 973 w 283576"/>
                  <a:gd name="connsiteY2" fmla="*/ 294002 h 333027"/>
                  <a:gd name="connsiteX3" fmla="*/ 0 w 283576"/>
                  <a:gd name="connsiteY3" fmla="*/ 293333 h 333027"/>
                  <a:gd name="connsiteX4" fmla="*/ 26929 w 283576"/>
                  <a:gd name="connsiteY4" fmla="*/ 223305 h 333027"/>
                  <a:gd name="connsiteX5" fmla="*/ 28510 w 283576"/>
                  <a:gd name="connsiteY5" fmla="*/ 224369 h 333027"/>
                  <a:gd name="connsiteX6" fmla="*/ 84951 w 283576"/>
                  <a:gd name="connsiteY6" fmla="*/ 251298 h 333027"/>
                  <a:gd name="connsiteX7" fmla="*/ 147138 w 283576"/>
                  <a:gd name="connsiteY7" fmla="*/ 260903 h 333027"/>
                  <a:gd name="connsiteX8" fmla="*/ 181574 w 283576"/>
                  <a:gd name="connsiteY8" fmla="*/ 253699 h 333027"/>
                  <a:gd name="connsiteX9" fmla="*/ 193428 w 283576"/>
                  <a:gd name="connsiteY9" fmla="*/ 234673 h 333027"/>
                  <a:gd name="connsiteX10" fmla="*/ 185313 w 283576"/>
                  <a:gd name="connsiteY10" fmla="*/ 217804 h 333027"/>
                  <a:gd name="connsiteX11" fmla="*/ 153277 w 283576"/>
                  <a:gd name="connsiteY11" fmla="*/ 206436 h 333027"/>
                  <a:gd name="connsiteX12" fmla="*/ 101607 w 283576"/>
                  <a:gd name="connsiteY12" fmla="*/ 194796 h 333027"/>
                  <a:gd name="connsiteX13" fmla="*/ 33373 w 283576"/>
                  <a:gd name="connsiteY13" fmla="*/ 162426 h 333027"/>
                  <a:gd name="connsiteX14" fmla="*/ 11276 w 283576"/>
                  <a:gd name="connsiteY14" fmla="*/ 102246 h 333027"/>
                  <a:gd name="connsiteX15" fmla="*/ 28722 w 283576"/>
                  <a:gd name="connsiteY15" fmla="*/ 49026 h 333027"/>
                  <a:gd name="connsiteX16" fmla="*/ 77779 w 283576"/>
                  <a:gd name="connsiteY16" fmla="*/ 13039 h 333027"/>
                  <a:gd name="connsiteX17" fmla="*/ 149721 w 283576"/>
                  <a:gd name="connsiteY17" fmla="*/ 0 h 333027"/>
                  <a:gd name="connsiteX18" fmla="*/ 216680 w 283576"/>
                  <a:gd name="connsiteY18" fmla="*/ 10395 h 333027"/>
                  <a:gd name="connsiteX19" fmla="*/ 275219 w 283576"/>
                  <a:gd name="connsiteY19" fmla="*/ 39664 h 333027"/>
                  <a:gd name="connsiteX20" fmla="*/ 276191 w 283576"/>
                  <a:gd name="connsiteY20" fmla="*/ 40363 h 333027"/>
                  <a:gd name="connsiteX21" fmla="*/ 249201 w 283576"/>
                  <a:gd name="connsiteY21" fmla="*/ 107808 h 333027"/>
                  <a:gd name="connsiteX22" fmla="*/ 247621 w 283576"/>
                  <a:gd name="connsiteY22" fmla="*/ 106714 h 333027"/>
                  <a:gd name="connsiteX23" fmla="*/ 149053 w 283576"/>
                  <a:gd name="connsiteY23" fmla="*/ 72125 h 333027"/>
                  <a:gd name="connsiteX24" fmla="*/ 114312 w 283576"/>
                  <a:gd name="connsiteY24" fmla="*/ 79663 h 333027"/>
                  <a:gd name="connsiteX25" fmla="*/ 102155 w 283576"/>
                  <a:gd name="connsiteY25" fmla="*/ 100300 h 333027"/>
                  <a:gd name="connsiteX26" fmla="*/ 109267 w 283576"/>
                  <a:gd name="connsiteY26" fmla="*/ 115254 h 333027"/>
                  <a:gd name="connsiteX27" fmla="*/ 135862 w 283576"/>
                  <a:gd name="connsiteY27" fmla="*/ 125983 h 333027"/>
                  <a:gd name="connsiteX28" fmla="*/ 189386 w 283576"/>
                  <a:gd name="connsiteY28" fmla="*/ 138232 h 333027"/>
                  <a:gd name="connsiteX29" fmla="*/ 260842 w 283576"/>
                  <a:gd name="connsiteY29" fmla="*/ 171909 h 333027"/>
                  <a:gd name="connsiteX30" fmla="*/ 283577 w 283576"/>
                  <a:gd name="connsiteY30" fmla="*/ 233366 h 333027"/>
                  <a:gd name="connsiteX31" fmla="*/ 246466 w 283576"/>
                  <a:gd name="connsiteY31" fmla="*/ 306615 h 333027"/>
                  <a:gd name="connsiteX32" fmla="*/ 145193 w 283576"/>
                  <a:gd name="connsiteY32" fmla="*/ 333028 h 33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83576" h="333027">
                    <a:moveTo>
                      <a:pt x="145193" y="333028"/>
                    </a:moveTo>
                    <a:cubicBezTo>
                      <a:pt x="115953" y="333028"/>
                      <a:pt x="88751" y="329654"/>
                      <a:pt x="64405" y="322967"/>
                    </a:cubicBezTo>
                    <a:cubicBezTo>
                      <a:pt x="39999" y="316250"/>
                      <a:pt x="18662" y="306524"/>
                      <a:pt x="973" y="294002"/>
                    </a:cubicBezTo>
                    <a:lnTo>
                      <a:pt x="0" y="293333"/>
                    </a:lnTo>
                    <a:lnTo>
                      <a:pt x="26929" y="223305"/>
                    </a:lnTo>
                    <a:lnTo>
                      <a:pt x="28510" y="224369"/>
                    </a:lnTo>
                    <a:cubicBezTo>
                      <a:pt x="45530" y="235858"/>
                      <a:pt x="64527" y="244915"/>
                      <a:pt x="84951" y="251298"/>
                    </a:cubicBezTo>
                    <a:cubicBezTo>
                      <a:pt x="105376" y="257681"/>
                      <a:pt x="126318" y="260903"/>
                      <a:pt x="147138" y="260903"/>
                    </a:cubicBezTo>
                    <a:cubicBezTo>
                      <a:pt x="161879" y="260903"/>
                      <a:pt x="173459" y="258471"/>
                      <a:pt x="181574" y="253699"/>
                    </a:cubicBezTo>
                    <a:cubicBezTo>
                      <a:pt x="189538" y="249019"/>
                      <a:pt x="193428" y="242788"/>
                      <a:pt x="193428" y="234673"/>
                    </a:cubicBezTo>
                    <a:cubicBezTo>
                      <a:pt x="193428" y="227378"/>
                      <a:pt x="190784" y="221846"/>
                      <a:pt x="185313" y="217804"/>
                    </a:cubicBezTo>
                    <a:cubicBezTo>
                      <a:pt x="179690" y="213640"/>
                      <a:pt x="168900" y="209841"/>
                      <a:pt x="153277" y="206436"/>
                    </a:cubicBezTo>
                    <a:lnTo>
                      <a:pt x="101607" y="194796"/>
                    </a:lnTo>
                    <a:cubicBezTo>
                      <a:pt x="70879" y="187896"/>
                      <a:pt x="47931" y="176985"/>
                      <a:pt x="33373" y="162426"/>
                    </a:cubicBezTo>
                    <a:cubicBezTo>
                      <a:pt x="18723" y="147746"/>
                      <a:pt x="11276" y="127503"/>
                      <a:pt x="11276" y="102246"/>
                    </a:cubicBezTo>
                    <a:cubicBezTo>
                      <a:pt x="11276" y="82186"/>
                      <a:pt x="17142" y="64283"/>
                      <a:pt x="28722" y="49026"/>
                    </a:cubicBezTo>
                    <a:cubicBezTo>
                      <a:pt x="40242" y="33829"/>
                      <a:pt x="56746" y="21701"/>
                      <a:pt x="77779" y="13039"/>
                    </a:cubicBezTo>
                    <a:cubicBezTo>
                      <a:pt x="98750" y="4377"/>
                      <a:pt x="122944" y="0"/>
                      <a:pt x="149721" y="0"/>
                    </a:cubicBezTo>
                    <a:cubicBezTo>
                      <a:pt x="172547" y="0"/>
                      <a:pt x="195069" y="3495"/>
                      <a:pt x="216680" y="10395"/>
                    </a:cubicBezTo>
                    <a:cubicBezTo>
                      <a:pt x="238290" y="17325"/>
                      <a:pt x="257985" y="27172"/>
                      <a:pt x="275219" y="39664"/>
                    </a:cubicBezTo>
                    <a:lnTo>
                      <a:pt x="276191" y="40363"/>
                    </a:lnTo>
                    <a:lnTo>
                      <a:pt x="249201" y="107808"/>
                    </a:lnTo>
                    <a:lnTo>
                      <a:pt x="247621" y="106714"/>
                    </a:lnTo>
                    <a:cubicBezTo>
                      <a:pt x="214461" y="83766"/>
                      <a:pt x="181301" y="72125"/>
                      <a:pt x="149053" y="72125"/>
                    </a:cubicBezTo>
                    <a:cubicBezTo>
                      <a:pt x="134312" y="72125"/>
                      <a:pt x="122640" y="74648"/>
                      <a:pt x="114312" y="79663"/>
                    </a:cubicBezTo>
                    <a:cubicBezTo>
                      <a:pt x="106136" y="84587"/>
                      <a:pt x="102155" y="91334"/>
                      <a:pt x="102155" y="100300"/>
                    </a:cubicBezTo>
                    <a:cubicBezTo>
                      <a:pt x="102155" y="106744"/>
                      <a:pt x="104495" y="111637"/>
                      <a:pt x="109267" y="115254"/>
                    </a:cubicBezTo>
                    <a:cubicBezTo>
                      <a:pt x="114251" y="118993"/>
                      <a:pt x="123218" y="122610"/>
                      <a:pt x="135862" y="125983"/>
                    </a:cubicBezTo>
                    <a:lnTo>
                      <a:pt x="189386" y="138232"/>
                    </a:lnTo>
                    <a:cubicBezTo>
                      <a:pt x="221816" y="145588"/>
                      <a:pt x="245858" y="156894"/>
                      <a:pt x="260842" y="171909"/>
                    </a:cubicBezTo>
                    <a:cubicBezTo>
                      <a:pt x="275918" y="186984"/>
                      <a:pt x="283577" y="207652"/>
                      <a:pt x="283577" y="233366"/>
                    </a:cubicBezTo>
                    <a:cubicBezTo>
                      <a:pt x="283577" y="264307"/>
                      <a:pt x="271085" y="288926"/>
                      <a:pt x="246466" y="306615"/>
                    </a:cubicBezTo>
                    <a:cubicBezTo>
                      <a:pt x="222029" y="324122"/>
                      <a:pt x="187927" y="333028"/>
                      <a:pt x="145193" y="333028"/>
                    </a:cubicBezTo>
                    <a:close/>
                  </a:path>
                </a:pathLst>
              </a:custGeom>
              <a:solidFill>
                <a:schemeClr val="tx1"/>
              </a:solidFill>
              <a:ln w="3031"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823D80C-712B-41F8-53DD-C0F1680862B3}"/>
                  </a:ext>
                </a:extLst>
              </p:cNvPr>
              <p:cNvSpPr/>
              <p:nvPr/>
            </p:nvSpPr>
            <p:spPr>
              <a:xfrm>
                <a:off x="11520133" y="6148802"/>
                <a:ext cx="283637" cy="332997"/>
              </a:xfrm>
              <a:custGeom>
                <a:avLst/>
                <a:gdLst>
                  <a:gd name="connsiteX0" fmla="*/ 145223 w 283637"/>
                  <a:gd name="connsiteY0" fmla="*/ 332997 h 332997"/>
                  <a:gd name="connsiteX1" fmla="*/ 64435 w 283637"/>
                  <a:gd name="connsiteY1" fmla="*/ 322937 h 332997"/>
                  <a:gd name="connsiteX2" fmla="*/ 972 w 283637"/>
                  <a:gd name="connsiteY2" fmla="*/ 293971 h 332997"/>
                  <a:gd name="connsiteX3" fmla="*/ 0 w 283637"/>
                  <a:gd name="connsiteY3" fmla="*/ 293303 h 332997"/>
                  <a:gd name="connsiteX4" fmla="*/ 26960 w 283637"/>
                  <a:gd name="connsiteY4" fmla="*/ 223275 h 332997"/>
                  <a:gd name="connsiteX5" fmla="*/ 28540 w 283637"/>
                  <a:gd name="connsiteY5" fmla="*/ 224339 h 332997"/>
                  <a:gd name="connsiteX6" fmla="*/ 84982 w 283637"/>
                  <a:gd name="connsiteY6" fmla="*/ 251268 h 332997"/>
                  <a:gd name="connsiteX7" fmla="*/ 147168 w 283637"/>
                  <a:gd name="connsiteY7" fmla="*/ 260872 h 332997"/>
                  <a:gd name="connsiteX8" fmla="*/ 181605 w 283637"/>
                  <a:gd name="connsiteY8" fmla="*/ 253669 h 332997"/>
                  <a:gd name="connsiteX9" fmla="*/ 193458 w 283637"/>
                  <a:gd name="connsiteY9" fmla="*/ 234642 h 332997"/>
                  <a:gd name="connsiteX10" fmla="*/ 185343 w 283637"/>
                  <a:gd name="connsiteY10" fmla="*/ 217804 h 332997"/>
                  <a:gd name="connsiteX11" fmla="*/ 153308 w 283637"/>
                  <a:gd name="connsiteY11" fmla="*/ 206436 h 332997"/>
                  <a:gd name="connsiteX12" fmla="*/ 101638 w 283637"/>
                  <a:gd name="connsiteY12" fmla="*/ 194796 h 332997"/>
                  <a:gd name="connsiteX13" fmla="*/ 33434 w 283637"/>
                  <a:gd name="connsiteY13" fmla="*/ 162426 h 332997"/>
                  <a:gd name="connsiteX14" fmla="*/ 11367 w 283637"/>
                  <a:gd name="connsiteY14" fmla="*/ 102246 h 332997"/>
                  <a:gd name="connsiteX15" fmla="*/ 28783 w 283637"/>
                  <a:gd name="connsiteY15" fmla="*/ 49026 h 332997"/>
                  <a:gd name="connsiteX16" fmla="*/ 77839 w 283637"/>
                  <a:gd name="connsiteY16" fmla="*/ 13039 h 332997"/>
                  <a:gd name="connsiteX17" fmla="*/ 149782 w 283637"/>
                  <a:gd name="connsiteY17" fmla="*/ 0 h 332997"/>
                  <a:gd name="connsiteX18" fmla="*/ 216740 w 283637"/>
                  <a:gd name="connsiteY18" fmla="*/ 10395 h 332997"/>
                  <a:gd name="connsiteX19" fmla="*/ 275279 w 283637"/>
                  <a:gd name="connsiteY19" fmla="*/ 39664 h 332997"/>
                  <a:gd name="connsiteX20" fmla="*/ 276221 w 283637"/>
                  <a:gd name="connsiteY20" fmla="*/ 40363 h 332997"/>
                  <a:gd name="connsiteX21" fmla="*/ 249262 w 283637"/>
                  <a:gd name="connsiteY21" fmla="*/ 107808 h 332997"/>
                  <a:gd name="connsiteX22" fmla="*/ 247682 w 283637"/>
                  <a:gd name="connsiteY22" fmla="*/ 106714 h 332997"/>
                  <a:gd name="connsiteX23" fmla="*/ 149113 w 283637"/>
                  <a:gd name="connsiteY23" fmla="*/ 72125 h 332997"/>
                  <a:gd name="connsiteX24" fmla="*/ 114373 w 283637"/>
                  <a:gd name="connsiteY24" fmla="*/ 79663 h 332997"/>
                  <a:gd name="connsiteX25" fmla="*/ 102185 w 283637"/>
                  <a:gd name="connsiteY25" fmla="*/ 100300 h 332997"/>
                  <a:gd name="connsiteX26" fmla="*/ 109328 w 283637"/>
                  <a:gd name="connsiteY26" fmla="*/ 115224 h 332997"/>
                  <a:gd name="connsiteX27" fmla="*/ 135922 w 283637"/>
                  <a:gd name="connsiteY27" fmla="*/ 125953 h 332997"/>
                  <a:gd name="connsiteX28" fmla="*/ 189477 w 283637"/>
                  <a:gd name="connsiteY28" fmla="*/ 138202 h 332997"/>
                  <a:gd name="connsiteX29" fmla="*/ 260933 w 283637"/>
                  <a:gd name="connsiteY29" fmla="*/ 171878 h 332997"/>
                  <a:gd name="connsiteX30" fmla="*/ 283638 w 283637"/>
                  <a:gd name="connsiteY30" fmla="*/ 233335 h 332997"/>
                  <a:gd name="connsiteX31" fmla="*/ 246527 w 283637"/>
                  <a:gd name="connsiteY31" fmla="*/ 306585 h 332997"/>
                  <a:gd name="connsiteX32" fmla="*/ 145223 w 283637"/>
                  <a:gd name="connsiteY32" fmla="*/ 332997 h 33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83637" h="332997">
                    <a:moveTo>
                      <a:pt x="145223" y="332997"/>
                    </a:moveTo>
                    <a:cubicBezTo>
                      <a:pt x="115953" y="332997"/>
                      <a:pt x="88781" y="329624"/>
                      <a:pt x="64435" y="322937"/>
                    </a:cubicBezTo>
                    <a:cubicBezTo>
                      <a:pt x="40059" y="316250"/>
                      <a:pt x="18692" y="306494"/>
                      <a:pt x="972" y="293971"/>
                    </a:cubicBezTo>
                    <a:lnTo>
                      <a:pt x="0" y="293303"/>
                    </a:lnTo>
                    <a:lnTo>
                      <a:pt x="26960" y="223275"/>
                    </a:lnTo>
                    <a:lnTo>
                      <a:pt x="28540" y="224339"/>
                    </a:lnTo>
                    <a:cubicBezTo>
                      <a:pt x="45530" y="235828"/>
                      <a:pt x="64527" y="244885"/>
                      <a:pt x="84982" y="251268"/>
                    </a:cubicBezTo>
                    <a:cubicBezTo>
                      <a:pt x="105407" y="257650"/>
                      <a:pt x="126348" y="260872"/>
                      <a:pt x="147168" y="260872"/>
                    </a:cubicBezTo>
                    <a:cubicBezTo>
                      <a:pt x="161909" y="260872"/>
                      <a:pt x="173489" y="258441"/>
                      <a:pt x="181605" y="253669"/>
                    </a:cubicBezTo>
                    <a:cubicBezTo>
                      <a:pt x="189568" y="248988"/>
                      <a:pt x="193458" y="242757"/>
                      <a:pt x="193458" y="234642"/>
                    </a:cubicBezTo>
                    <a:cubicBezTo>
                      <a:pt x="193458" y="227317"/>
                      <a:pt x="190814" y="221816"/>
                      <a:pt x="185343" y="217804"/>
                    </a:cubicBezTo>
                    <a:cubicBezTo>
                      <a:pt x="179720" y="213640"/>
                      <a:pt x="168961" y="209841"/>
                      <a:pt x="153308" y="206436"/>
                    </a:cubicBezTo>
                    <a:lnTo>
                      <a:pt x="101638" y="194796"/>
                    </a:lnTo>
                    <a:cubicBezTo>
                      <a:pt x="70940" y="187896"/>
                      <a:pt x="47992" y="176985"/>
                      <a:pt x="33434" y="162426"/>
                    </a:cubicBezTo>
                    <a:cubicBezTo>
                      <a:pt x="18784" y="147776"/>
                      <a:pt x="11367" y="127533"/>
                      <a:pt x="11367" y="102246"/>
                    </a:cubicBezTo>
                    <a:cubicBezTo>
                      <a:pt x="11367" y="82216"/>
                      <a:pt x="17233" y="64283"/>
                      <a:pt x="28783" y="49026"/>
                    </a:cubicBezTo>
                    <a:cubicBezTo>
                      <a:pt x="40302" y="33829"/>
                      <a:pt x="56806" y="21701"/>
                      <a:pt x="77839" y="13039"/>
                    </a:cubicBezTo>
                    <a:cubicBezTo>
                      <a:pt x="98811" y="4377"/>
                      <a:pt x="123005" y="0"/>
                      <a:pt x="149782" y="0"/>
                    </a:cubicBezTo>
                    <a:cubicBezTo>
                      <a:pt x="172638" y="0"/>
                      <a:pt x="195160" y="3495"/>
                      <a:pt x="216740" y="10395"/>
                    </a:cubicBezTo>
                    <a:cubicBezTo>
                      <a:pt x="238351" y="17325"/>
                      <a:pt x="258076" y="27172"/>
                      <a:pt x="275279" y="39664"/>
                    </a:cubicBezTo>
                    <a:lnTo>
                      <a:pt x="276221" y="40363"/>
                    </a:lnTo>
                    <a:lnTo>
                      <a:pt x="249262" y="107808"/>
                    </a:lnTo>
                    <a:lnTo>
                      <a:pt x="247682" y="106714"/>
                    </a:lnTo>
                    <a:cubicBezTo>
                      <a:pt x="214521" y="83766"/>
                      <a:pt x="181331" y="72125"/>
                      <a:pt x="149113" y="72125"/>
                    </a:cubicBezTo>
                    <a:cubicBezTo>
                      <a:pt x="134403" y="72125"/>
                      <a:pt x="122701" y="74648"/>
                      <a:pt x="114373" y="79663"/>
                    </a:cubicBezTo>
                    <a:cubicBezTo>
                      <a:pt x="106167" y="84587"/>
                      <a:pt x="102185" y="91334"/>
                      <a:pt x="102185" y="100300"/>
                    </a:cubicBezTo>
                    <a:cubicBezTo>
                      <a:pt x="102185" y="106744"/>
                      <a:pt x="104525" y="111637"/>
                      <a:pt x="109328" y="115224"/>
                    </a:cubicBezTo>
                    <a:cubicBezTo>
                      <a:pt x="114312" y="118962"/>
                      <a:pt x="123248" y="122579"/>
                      <a:pt x="135922" y="125953"/>
                    </a:cubicBezTo>
                    <a:lnTo>
                      <a:pt x="189477" y="138202"/>
                    </a:lnTo>
                    <a:cubicBezTo>
                      <a:pt x="221907" y="145557"/>
                      <a:pt x="245949" y="156894"/>
                      <a:pt x="260933" y="171878"/>
                    </a:cubicBezTo>
                    <a:cubicBezTo>
                      <a:pt x="276009" y="186954"/>
                      <a:pt x="283638" y="207652"/>
                      <a:pt x="283638" y="233335"/>
                    </a:cubicBezTo>
                    <a:cubicBezTo>
                      <a:pt x="283638" y="264276"/>
                      <a:pt x="271146" y="288926"/>
                      <a:pt x="246527" y="306585"/>
                    </a:cubicBezTo>
                    <a:cubicBezTo>
                      <a:pt x="222029" y="324092"/>
                      <a:pt x="187957" y="332997"/>
                      <a:pt x="145223" y="332997"/>
                    </a:cubicBezTo>
                    <a:close/>
                  </a:path>
                </a:pathLst>
              </a:custGeom>
              <a:solidFill>
                <a:schemeClr val="tx1"/>
              </a:solidFill>
              <a:ln w="3031"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E715B644-0D41-7E6A-EAA9-6CC5C3A5F810}"/>
                  </a:ext>
                </a:extLst>
              </p:cNvPr>
              <p:cNvSpPr/>
              <p:nvPr/>
            </p:nvSpPr>
            <p:spPr>
              <a:xfrm>
                <a:off x="11175008" y="6158437"/>
                <a:ext cx="340869" cy="432902"/>
              </a:xfrm>
              <a:custGeom>
                <a:avLst/>
                <a:gdLst>
                  <a:gd name="connsiteX0" fmla="*/ 246679 w 340869"/>
                  <a:gd name="connsiteY0" fmla="*/ 0 h 432902"/>
                  <a:gd name="connsiteX1" fmla="*/ 170450 w 340869"/>
                  <a:gd name="connsiteY1" fmla="*/ 186042 h 432902"/>
                  <a:gd name="connsiteX2" fmla="*/ 94191 w 340869"/>
                  <a:gd name="connsiteY2" fmla="*/ 0 h 432902"/>
                  <a:gd name="connsiteX3" fmla="*/ 0 w 340869"/>
                  <a:gd name="connsiteY3" fmla="*/ 0 h 432902"/>
                  <a:gd name="connsiteX4" fmla="*/ 123339 w 340869"/>
                  <a:gd name="connsiteY4" fmla="*/ 301023 h 432902"/>
                  <a:gd name="connsiteX5" fmla="*/ 69299 w 340869"/>
                  <a:gd name="connsiteY5" fmla="*/ 432903 h 432902"/>
                  <a:gd name="connsiteX6" fmla="*/ 163490 w 340869"/>
                  <a:gd name="connsiteY6" fmla="*/ 432903 h 432902"/>
                  <a:gd name="connsiteX7" fmla="*/ 340870 w 340869"/>
                  <a:gd name="connsiteY7" fmla="*/ 0 h 4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869" h="432902">
                    <a:moveTo>
                      <a:pt x="246679" y="0"/>
                    </a:moveTo>
                    <a:lnTo>
                      <a:pt x="170450" y="186042"/>
                    </a:lnTo>
                    <a:lnTo>
                      <a:pt x="94191" y="0"/>
                    </a:lnTo>
                    <a:lnTo>
                      <a:pt x="0" y="0"/>
                    </a:lnTo>
                    <a:lnTo>
                      <a:pt x="123339" y="301023"/>
                    </a:lnTo>
                    <a:lnTo>
                      <a:pt x="69299" y="432903"/>
                    </a:lnTo>
                    <a:lnTo>
                      <a:pt x="163490" y="432903"/>
                    </a:lnTo>
                    <a:lnTo>
                      <a:pt x="340870" y="0"/>
                    </a:lnTo>
                    <a:close/>
                  </a:path>
                </a:pathLst>
              </a:custGeom>
              <a:solidFill>
                <a:schemeClr val="tx1"/>
              </a:solidFill>
              <a:ln w="3031" cap="flat">
                <a:noFill/>
                <a:prstDash val="solid"/>
                <a:miter/>
              </a:ln>
            </p:spPr>
            <p:txBody>
              <a:bodyPr rtlCol="0" anchor="ctr"/>
              <a:lstStyle/>
              <a:p>
                <a:endParaRPr lang="en-US"/>
              </a:p>
            </p:txBody>
          </p:sp>
        </p:grpSp>
      </p:grpSp>
      <p:sp>
        <p:nvSpPr>
          <p:cNvPr id="803" name="TextBox 802"/>
          <p:cNvSpPr txBox="1"/>
          <p:nvPr userDrawn="1"/>
        </p:nvSpPr>
        <p:spPr>
          <a:xfrm>
            <a:off x="685800" y="6273874"/>
            <a:ext cx="5486400" cy="189980"/>
          </a:xfrm>
          <a:prstGeom prst="rect">
            <a:avLst/>
          </a:prstGeom>
          <a:noFill/>
        </p:spPr>
        <p:txBody>
          <a:bodyPr wrap="square" lIns="0" tIns="0" rIns="0" bIns="0" rtlCol="0" anchor="b">
            <a:noAutofit/>
          </a:bodyPr>
          <a:lstStyle/>
          <a:p>
            <a:pPr algn="l"/>
            <a:r>
              <a:rPr lang="en-US" sz="1000" dirty="0">
                <a:solidFill>
                  <a:schemeClr val="bg1">
                    <a:lumMod val="50000"/>
                  </a:schemeClr>
                </a:solidFill>
              </a:rPr>
              <a:t>© Copyright 2023 ANSYS, Inc. / Confidential</a:t>
            </a:r>
          </a:p>
        </p:txBody>
      </p:sp>
      <p:sp>
        <p:nvSpPr>
          <p:cNvPr id="2" name="Title 1"/>
          <p:cNvSpPr>
            <a:spLocks noGrp="1"/>
          </p:cNvSpPr>
          <p:nvPr userDrawn="1">
            <p:ph type="ctrTitle"/>
          </p:nvPr>
        </p:nvSpPr>
        <p:spPr>
          <a:xfrm>
            <a:off x="682750" y="2286000"/>
            <a:ext cx="6784850" cy="2172722"/>
          </a:xfrm>
        </p:spPr>
        <p:txBody>
          <a:bodyPr anchor="t"/>
          <a:lstStyle>
            <a:lvl1pPr algn="l">
              <a:defRPr sz="4800" b="1">
                <a:solidFill>
                  <a:schemeClr val="bg1"/>
                </a:solidFill>
              </a:defRPr>
            </a:lvl1pPr>
          </a:lstStyle>
          <a:p>
            <a:r>
              <a:rPr lang="en-US"/>
              <a:t>Click to edit Master title style</a:t>
            </a:r>
            <a:endParaRPr lang="en-US" dirty="0"/>
          </a:p>
        </p:txBody>
      </p:sp>
      <p:sp>
        <p:nvSpPr>
          <p:cNvPr id="3" name="Subtitle 2"/>
          <p:cNvSpPr>
            <a:spLocks noGrp="1"/>
          </p:cNvSpPr>
          <p:nvPr userDrawn="1">
            <p:ph type="subTitle" idx="1"/>
          </p:nvPr>
        </p:nvSpPr>
        <p:spPr>
          <a:xfrm>
            <a:off x="685801" y="4572000"/>
            <a:ext cx="6019800" cy="757239"/>
          </a:xfrm>
        </p:spPr>
        <p:txBody>
          <a:bodyPr anchor="t"/>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userDrawn="1">
            <p:ph type="dt" sz="half" idx="10"/>
          </p:nvPr>
        </p:nvSpPr>
        <p:spPr>
          <a:xfrm>
            <a:off x="1379729" y="7070247"/>
            <a:ext cx="1363471" cy="228601"/>
          </a:xfrm>
        </p:spPr>
        <p:txBody>
          <a:bodyPr anchor="ctr"/>
          <a:lstStyle/>
          <a:p>
            <a:fld id="{0AB78C0B-3A02-4D46-A528-C519CB518F3E}" type="datetime5">
              <a:rPr lang="en-US" smtClean="0"/>
              <a:t>11-Aug-23</a:t>
            </a:fld>
            <a:endParaRPr lang="en-US" dirty="0"/>
          </a:p>
        </p:txBody>
      </p:sp>
      <p:sp>
        <p:nvSpPr>
          <p:cNvPr id="5" name="Footer Placeholder 4"/>
          <p:cNvSpPr>
            <a:spLocks noGrp="1"/>
          </p:cNvSpPr>
          <p:nvPr userDrawn="1">
            <p:ph type="ftr" sz="quarter" idx="11"/>
          </p:nvPr>
        </p:nvSpPr>
        <p:spPr>
          <a:xfrm>
            <a:off x="3134995" y="7070247"/>
            <a:ext cx="5486401" cy="220663"/>
          </a:xfrm>
        </p:spPr>
        <p:txBody>
          <a:bodyPr anchor="ctr"/>
          <a:lstStyle>
            <a:lvl1pPr algn="l">
              <a:defRPr/>
            </a:lvl1pPr>
          </a:lstStyle>
          <a:p>
            <a:r>
              <a:rPr lang="en-US"/>
              <a:t>©2023 ANSYS / Confidential</a:t>
            </a:r>
            <a:endParaRPr lang="en-US" dirty="0"/>
          </a:p>
        </p:txBody>
      </p:sp>
      <p:sp>
        <p:nvSpPr>
          <p:cNvPr id="6" name="Slide Number Placeholder 5"/>
          <p:cNvSpPr>
            <a:spLocks noGrp="1"/>
          </p:cNvSpPr>
          <p:nvPr userDrawn="1">
            <p:ph type="sldNum" sz="quarter" idx="12"/>
          </p:nvPr>
        </p:nvSpPr>
        <p:spPr>
          <a:xfrm>
            <a:off x="693929" y="7062310"/>
            <a:ext cx="387349" cy="228601"/>
          </a:xfrm>
        </p:spPr>
        <p:txBody>
          <a:bodyPr anchor="ctr"/>
          <a:lstStyle/>
          <a:p>
            <a:fld id="{1909D2FC-EBC3-4E88-8B9A-2F52EBFF7A54}" type="slidenum">
              <a:rPr lang="en-US" smtClean="0"/>
              <a:t>‹#›</a:t>
            </a:fld>
            <a:endParaRPr lang="en-US" dirty="0"/>
          </a:p>
        </p:txBody>
      </p:sp>
    </p:spTree>
    <p:extLst>
      <p:ext uri="{BB962C8B-B14F-4D97-AF65-F5344CB8AC3E}">
        <p14:creationId xmlns:p14="http://schemas.microsoft.com/office/powerpoint/2010/main" val="107208290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143000"/>
            <a:ext cx="5157787" cy="533400"/>
          </a:xfrm>
        </p:spPr>
        <p:txBody>
          <a:bodyPr anchor="t"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905000"/>
            <a:ext cx="5157787" cy="381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9212" y="1143000"/>
            <a:ext cx="5183188" cy="533400"/>
          </a:xfrm>
        </p:spPr>
        <p:txBody>
          <a:bodyPr anchor="t"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99212" y="1905000"/>
            <a:ext cx="5183188" cy="381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243FEE4-0413-3A4E-AD64-5842177E1AD4}" type="datetime5">
              <a:rPr lang="en-US" smtClean="0"/>
              <a:t>11-Aug-23</a:t>
            </a:fld>
            <a:endParaRPr lang="en-US"/>
          </a:p>
        </p:txBody>
      </p:sp>
      <p:sp>
        <p:nvSpPr>
          <p:cNvPr id="8" name="Footer Placeholder 7"/>
          <p:cNvSpPr>
            <a:spLocks noGrp="1"/>
          </p:cNvSpPr>
          <p:nvPr>
            <p:ph type="ftr" sz="quarter" idx="11"/>
          </p:nvPr>
        </p:nvSpPr>
        <p:spPr/>
        <p:txBody>
          <a:bodyPr/>
          <a:lstStyle/>
          <a:p>
            <a:r>
              <a:rPr lang="en-US"/>
              <a:t>©2023 ANSYS / Confidential</a:t>
            </a:r>
          </a:p>
        </p:txBody>
      </p:sp>
      <p:sp>
        <p:nvSpPr>
          <p:cNvPr id="9" name="Slide Number Placeholder 8"/>
          <p:cNvSpPr>
            <a:spLocks noGrp="1"/>
          </p:cNvSpPr>
          <p:nvPr>
            <p:ph type="sldNum" sz="quarter" idx="12"/>
          </p:nvPr>
        </p:nvSpPr>
        <p:spPr/>
        <p:txBody>
          <a:bodyPr/>
          <a:lstStyle/>
          <a:p>
            <a:fld id="{1909D2FC-EBC3-4E88-8B9A-2F52EBFF7A54}" type="slidenum">
              <a:rPr lang="en-US" smtClean="0"/>
              <a:t>‹#›</a:t>
            </a:fld>
            <a:endParaRPr lang="en-US"/>
          </a:p>
        </p:txBody>
      </p:sp>
      <p:sp>
        <p:nvSpPr>
          <p:cNvPr id="2" name="Title 1"/>
          <p:cNvSpPr>
            <a:spLocks noGrp="1"/>
          </p:cNvSpPr>
          <p:nvPr>
            <p:ph type="title"/>
          </p:nvPr>
        </p:nvSpPr>
        <p:spPr>
          <a:xfrm>
            <a:off x="609600" y="152401"/>
            <a:ext cx="10972800" cy="494029"/>
          </a:xfrm>
        </p:spPr>
        <p:txBody>
          <a:bodyPr/>
          <a:lstStyle/>
          <a:p>
            <a:r>
              <a:rPr lang="en-US"/>
              <a:t>Click to edit Master title style</a:t>
            </a:r>
            <a:endParaRPr lang="en-US" dirty="0"/>
          </a:p>
        </p:txBody>
      </p:sp>
    </p:spTree>
    <p:extLst>
      <p:ext uri="{BB962C8B-B14F-4D97-AF65-F5344CB8AC3E}">
        <p14:creationId xmlns:p14="http://schemas.microsoft.com/office/powerpoint/2010/main" val="659139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444D17-B5BF-6849-A82F-EAB971E719A4}" type="datetime5">
              <a:rPr lang="en-US" smtClean="0"/>
              <a:t>11-Aug-23</a:t>
            </a:fld>
            <a:endParaRPr lang="en-US"/>
          </a:p>
        </p:txBody>
      </p:sp>
      <p:sp>
        <p:nvSpPr>
          <p:cNvPr id="5" name="Footer Placeholder 4"/>
          <p:cNvSpPr>
            <a:spLocks noGrp="1"/>
          </p:cNvSpPr>
          <p:nvPr>
            <p:ph type="ftr" sz="quarter" idx="11"/>
          </p:nvPr>
        </p:nvSpPr>
        <p:spPr/>
        <p:txBody>
          <a:bodyPr/>
          <a:lstStyle/>
          <a:p>
            <a:r>
              <a:rPr lang="en-US"/>
              <a:t>©2023 ANSYS / Confidential</a:t>
            </a:r>
          </a:p>
        </p:txBody>
      </p:sp>
      <p:sp>
        <p:nvSpPr>
          <p:cNvPr id="6" name="Slide Number Placeholder 5"/>
          <p:cNvSpPr>
            <a:spLocks noGrp="1"/>
          </p:cNvSpPr>
          <p:nvPr>
            <p:ph type="sldNum" sz="quarter" idx="12"/>
          </p:nvPr>
        </p:nvSpPr>
        <p:spPr/>
        <p:txBody>
          <a:bodyPr/>
          <a:lstStyle/>
          <a:p>
            <a:fld id="{1909D2FC-EBC3-4E88-8B9A-2F52EBFF7A54}" type="slidenum">
              <a:rPr lang="en-US" smtClean="0"/>
              <a:t>‹#›</a:t>
            </a:fld>
            <a:endParaRPr lang="en-US"/>
          </a:p>
        </p:txBody>
      </p:sp>
    </p:spTree>
    <p:extLst>
      <p:ext uri="{BB962C8B-B14F-4D97-AF65-F5344CB8AC3E}">
        <p14:creationId xmlns:p14="http://schemas.microsoft.com/office/powerpoint/2010/main" val="1716910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81000"/>
            <a:ext cx="2628900" cy="5715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81000"/>
            <a:ext cx="77343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43194D-9DAD-C94D-AF80-DBCFB0B1EC62}" type="datetime5">
              <a:rPr lang="en-US" smtClean="0"/>
              <a:t>11-Aug-23</a:t>
            </a:fld>
            <a:endParaRPr lang="en-US"/>
          </a:p>
        </p:txBody>
      </p:sp>
      <p:sp>
        <p:nvSpPr>
          <p:cNvPr id="5" name="Footer Placeholder 4"/>
          <p:cNvSpPr>
            <a:spLocks noGrp="1"/>
          </p:cNvSpPr>
          <p:nvPr>
            <p:ph type="ftr" sz="quarter" idx="11"/>
          </p:nvPr>
        </p:nvSpPr>
        <p:spPr/>
        <p:txBody>
          <a:bodyPr/>
          <a:lstStyle/>
          <a:p>
            <a:r>
              <a:rPr lang="en-US"/>
              <a:t>©2023 ANSYS / Confidential</a:t>
            </a:r>
          </a:p>
        </p:txBody>
      </p:sp>
      <p:sp>
        <p:nvSpPr>
          <p:cNvPr id="6" name="Slide Number Placeholder 5"/>
          <p:cNvSpPr>
            <a:spLocks noGrp="1"/>
          </p:cNvSpPr>
          <p:nvPr>
            <p:ph type="sldNum" sz="quarter" idx="12"/>
          </p:nvPr>
        </p:nvSpPr>
        <p:spPr/>
        <p:txBody>
          <a:bodyPr/>
          <a:lstStyle/>
          <a:p>
            <a:fld id="{1909D2FC-EBC3-4E88-8B9A-2F52EBFF7A54}" type="slidenum">
              <a:rPr lang="en-US" smtClean="0"/>
              <a:t>‹#›</a:t>
            </a:fld>
            <a:endParaRPr lang="en-US"/>
          </a:p>
        </p:txBody>
      </p:sp>
    </p:spTree>
    <p:extLst>
      <p:ext uri="{BB962C8B-B14F-4D97-AF65-F5344CB8AC3E}">
        <p14:creationId xmlns:p14="http://schemas.microsoft.com/office/powerpoint/2010/main" val="11805074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B6C6F6A-DDCE-6397-4829-ECCC7F6851C1}"/>
              </a:ext>
            </a:extLst>
          </p:cNvPr>
          <p:cNvSpPr>
            <a:spLocks noGrp="1"/>
          </p:cNvSpPr>
          <p:nvPr>
            <p:ph type="dt" sz="half" idx="10"/>
          </p:nvPr>
        </p:nvSpPr>
        <p:spPr/>
        <p:txBody>
          <a:bodyPr/>
          <a:lstStyle/>
          <a:p>
            <a:fld id="{D45D651A-A98F-144B-B9E9-E9B8924B6800}" type="datetime5">
              <a:rPr lang="en-US" smtClean="0"/>
              <a:t>11-Aug-23</a:t>
            </a:fld>
            <a:endParaRPr lang="en-US" dirty="0"/>
          </a:p>
        </p:txBody>
      </p:sp>
      <p:sp>
        <p:nvSpPr>
          <p:cNvPr id="4" name="Footer Placeholder 3">
            <a:extLst>
              <a:ext uri="{FF2B5EF4-FFF2-40B4-BE49-F238E27FC236}">
                <a16:creationId xmlns:a16="http://schemas.microsoft.com/office/drawing/2014/main" id="{CDC107E1-8F0C-8241-39ED-D3CF3799956E}"/>
              </a:ext>
            </a:extLst>
          </p:cNvPr>
          <p:cNvSpPr>
            <a:spLocks noGrp="1"/>
          </p:cNvSpPr>
          <p:nvPr>
            <p:ph type="ftr" sz="quarter" idx="11"/>
          </p:nvPr>
        </p:nvSpPr>
        <p:spPr/>
        <p:txBody>
          <a:bodyPr/>
          <a:lstStyle/>
          <a:p>
            <a:r>
              <a:rPr lang="en-US"/>
              <a:t>©2023 ANSYS / Confidential</a:t>
            </a:r>
            <a:endParaRPr lang="en-US" dirty="0"/>
          </a:p>
        </p:txBody>
      </p:sp>
      <p:sp>
        <p:nvSpPr>
          <p:cNvPr id="5" name="Slide Number Placeholder 4">
            <a:extLst>
              <a:ext uri="{FF2B5EF4-FFF2-40B4-BE49-F238E27FC236}">
                <a16:creationId xmlns:a16="http://schemas.microsoft.com/office/drawing/2014/main" id="{0BC7D4DF-4321-4D50-0650-48AB548BACC4}"/>
              </a:ext>
            </a:extLst>
          </p:cNvPr>
          <p:cNvSpPr>
            <a:spLocks noGrp="1"/>
          </p:cNvSpPr>
          <p:nvPr>
            <p:ph type="sldNum" sz="quarter" idx="12"/>
          </p:nvPr>
        </p:nvSpPr>
        <p:spPr/>
        <p:txBody>
          <a:bodyPr/>
          <a:lstStyle/>
          <a:p>
            <a:fld id="{1909D2FC-EBC3-4E88-8B9A-2F52EBFF7A54}" type="slidenum">
              <a:rPr lang="en-US" smtClean="0"/>
              <a:pPr/>
              <a:t>‹#›</a:t>
            </a:fld>
            <a:endParaRPr lang="en-US"/>
          </a:p>
        </p:txBody>
      </p:sp>
      <p:grpSp>
        <p:nvGrpSpPr>
          <p:cNvPr id="17" name="Group 16">
            <a:extLst>
              <a:ext uri="{FF2B5EF4-FFF2-40B4-BE49-F238E27FC236}">
                <a16:creationId xmlns:a16="http://schemas.microsoft.com/office/drawing/2014/main" id="{4B6B01DC-F68A-C9E1-66E8-E0150C58D3C0}"/>
              </a:ext>
            </a:extLst>
          </p:cNvPr>
          <p:cNvGrpSpPr/>
          <p:nvPr userDrawn="1"/>
        </p:nvGrpSpPr>
        <p:grpSpPr>
          <a:xfrm>
            <a:off x="1354708" y="763143"/>
            <a:ext cx="10837291" cy="6094856"/>
            <a:chOff x="1354708" y="763143"/>
            <a:chExt cx="10837291" cy="6094856"/>
          </a:xfrm>
        </p:grpSpPr>
        <p:grpSp>
          <p:nvGrpSpPr>
            <p:cNvPr id="18" name="Group 17">
              <a:extLst>
                <a:ext uri="{FF2B5EF4-FFF2-40B4-BE49-F238E27FC236}">
                  <a16:creationId xmlns:a16="http://schemas.microsoft.com/office/drawing/2014/main" id="{2F49849E-34C9-7834-A71A-56D7315173AF}"/>
                </a:ext>
              </a:extLst>
            </p:cNvPr>
            <p:cNvGrpSpPr/>
            <p:nvPr/>
          </p:nvGrpSpPr>
          <p:grpSpPr>
            <a:xfrm>
              <a:off x="1354708" y="2790825"/>
              <a:ext cx="3445298" cy="1070736"/>
              <a:chOff x="1354708" y="2790825"/>
              <a:chExt cx="3445298" cy="1070736"/>
            </a:xfrm>
          </p:grpSpPr>
          <p:sp>
            <p:nvSpPr>
              <p:cNvPr id="25" name="Freeform 24">
                <a:extLst>
                  <a:ext uri="{FF2B5EF4-FFF2-40B4-BE49-F238E27FC236}">
                    <a16:creationId xmlns:a16="http://schemas.microsoft.com/office/drawing/2014/main" id="{B7978949-37BF-3C26-2E05-D4D5421F71A6}"/>
                  </a:ext>
                </a:extLst>
              </p:cNvPr>
              <p:cNvSpPr/>
              <p:nvPr/>
            </p:nvSpPr>
            <p:spPr>
              <a:xfrm>
                <a:off x="1354708" y="2790825"/>
                <a:ext cx="582167" cy="854964"/>
              </a:xfrm>
              <a:custGeom>
                <a:avLst/>
                <a:gdLst>
                  <a:gd name="connsiteX0" fmla="*/ 582168 w 582167"/>
                  <a:gd name="connsiteY0" fmla="*/ 0 h 854964"/>
                  <a:gd name="connsiteX1" fmla="*/ 350139 w 582167"/>
                  <a:gd name="connsiteY1" fmla="*/ 0 h 854964"/>
                  <a:gd name="connsiteX2" fmla="*/ 0 w 582167"/>
                  <a:gd name="connsiteY2" fmla="*/ 854964 h 854964"/>
                  <a:gd name="connsiteX3" fmla="*/ 232029 w 582167"/>
                  <a:gd name="connsiteY3" fmla="*/ 854964 h 854964"/>
                  <a:gd name="connsiteX4" fmla="*/ 582168 w 582167"/>
                  <a:gd name="connsiteY4" fmla="*/ 0 h 854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167" h="854964">
                    <a:moveTo>
                      <a:pt x="582168" y="0"/>
                    </a:moveTo>
                    <a:lnTo>
                      <a:pt x="350139" y="0"/>
                    </a:lnTo>
                    <a:lnTo>
                      <a:pt x="0" y="854964"/>
                    </a:lnTo>
                    <a:lnTo>
                      <a:pt x="232029" y="854964"/>
                    </a:lnTo>
                    <a:lnTo>
                      <a:pt x="582168" y="0"/>
                    </a:lnTo>
                    <a:close/>
                  </a:path>
                </a:pathLst>
              </a:custGeom>
              <a:solidFill>
                <a:srgbClr val="FFB71B"/>
              </a:solidFill>
              <a:ln w="12700"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0A7110F5-2E2C-D5E1-09F9-0EC535357383}"/>
                  </a:ext>
                </a:extLst>
              </p:cNvPr>
              <p:cNvSpPr/>
              <p:nvPr/>
            </p:nvSpPr>
            <p:spPr>
              <a:xfrm>
                <a:off x="1871726" y="2819273"/>
                <a:ext cx="472313" cy="826516"/>
              </a:xfrm>
              <a:custGeom>
                <a:avLst/>
                <a:gdLst>
                  <a:gd name="connsiteX0" fmla="*/ 118110 w 472313"/>
                  <a:gd name="connsiteY0" fmla="*/ 0 h 826516"/>
                  <a:gd name="connsiteX1" fmla="*/ 0 w 472313"/>
                  <a:gd name="connsiteY1" fmla="*/ 284988 h 826516"/>
                  <a:gd name="connsiteX2" fmla="*/ 223901 w 472313"/>
                  <a:gd name="connsiteY2" fmla="*/ 826516 h 826516"/>
                  <a:gd name="connsiteX3" fmla="*/ 472313 w 472313"/>
                  <a:gd name="connsiteY3" fmla="*/ 826516 h 826516"/>
                  <a:gd name="connsiteX4" fmla="*/ 118110 w 472313"/>
                  <a:gd name="connsiteY4" fmla="*/ 0 h 826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313" h="826516">
                    <a:moveTo>
                      <a:pt x="118110" y="0"/>
                    </a:moveTo>
                    <a:lnTo>
                      <a:pt x="0" y="284988"/>
                    </a:lnTo>
                    <a:lnTo>
                      <a:pt x="223901" y="826516"/>
                    </a:lnTo>
                    <a:lnTo>
                      <a:pt x="472313" y="826516"/>
                    </a:lnTo>
                    <a:lnTo>
                      <a:pt x="118110" y="0"/>
                    </a:lnTo>
                    <a:close/>
                  </a:path>
                </a:pathLst>
              </a:custGeom>
              <a:solidFill>
                <a:schemeClr val="tx1"/>
              </a:solidFill>
              <a:ln w="1270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DE91F0B-C6AC-D884-0C79-53019EBCA0F5}"/>
                  </a:ext>
                </a:extLst>
              </p:cNvPr>
              <p:cNvSpPr/>
              <p:nvPr/>
            </p:nvSpPr>
            <p:spPr>
              <a:xfrm>
                <a:off x="2388742" y="3039080"/>
                <a:ext cx="578104" cy="606709"/>
              </a:xfrm>
              <a:custGeom>
                <a:avLst/>
                <a:gdLst>
                  <a:gd name="connsiteX0" fmla="*/ 374650 w 578104"/>
                  <a:gd name="connsiteY0" fmla="*/ 30 h 606709"/>
                  <a:gd name="connsiteX1" fmla="*/ 260350 w 578104"/>
                  <a:gd name="connsiteY1" fmla="*/ 24541 h 606709"/>
                  <a:gd name="connsiteX2" fmla="*/ 179197 w 578104"/>
                  <a:gd name="connsiteY2" fmla="*/ 97820 h 606709"/>
                  <a:gd name="connsiteX3" fmla="*/ 179197 w 578104"/>
                  <a:gd name="connsiteY3" fmla="*/ 12349 h 606709"/>
                  <a:gd name="connsiteX4" fmla="*/ 0 w 578104"/>
                  <a:gd name="connsiteY4" fmla="*/ 12349 h 606709"/>
                  <a:gd name="connsiteX5" fmla="*/ 0 w 578104"/>
                  <a:gd name="connsiteY5" fmla="*/ 606709 h 606709"/>
                  <a:gd name="connsiteX6" fmla="*/ 183261 w 578104"/>
                  <a:gd name="connsiteY6" fmla="*/ 606709 h 606709"/>
                  <a:gd name="connsiteX7" fmla="*/ 183261 w 578104"/>
                  <a:gd name="connsiteY7" fmla="*/ 272826 h 606709"/>
                  <a:gd name="connsiteX8" fmla="*/ 215773 w 578104"/>
                  <a:gd name="connsiteY8" fmla="*/ 175163 h 606709"/>
                  <a:gd name="connsiteX9" fmla="*/ 305435 w 578104"/>
                  <a:gd name="connsiteY9" fmla="*/ 138460 h 606709"/>
                  <a:gd name="connsiteX10" fmla="*/ 374650 w 578104"/>
                  <a:gd name="connsiteY10" fmla="*/ 167035 h 606709"/>
                  <a:gd name="connsiteX11" fmla="*/ 394970 w 578104"/>
                  <a:gd name="connsiteY11" fmla="*/ 256570 h 606709"/>
                  <a:gd name="connsiteX12" fmla="*/ 394970 w 578104"/>
                  <a:gd name="connsiteY12" fmla="*/ 606709 h 606709"/>
                  <a:gd name="connsiteX13" fmla="*/ 578104 w 578104"/>
                  <a:gd name="connsiteY13" fmla="*/ 606709 h 606709"/>
                  <a:gd name="connsiteX14" fmla="*/ 578104 w 578104"/>
                  <a:gd name="connsiteY14" fmla="*/ 248442 h 606709"/>
                  <a:gd name="connsiteX15" fmla="*/ 525272 w 578104"/>
                  <a:gd name="connsiteY15" fmla="*/ 61117 h 606709"/>
                  <a:gd name="connsiteX16" fmla="*/ 374650 w 578104"/>
                  <a:gd name="connsiteY16" fmla="*/ 30 h 60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8104" h="606709">
                    <a:moveTo>
                      <a:pt x="374650" y="30"/>
                    </a:moveTo>
                    <a:cubicBezTo>
                      <a:pt x="335185" y="-569"/>
                      <a:pt x="296099" y="7812"/>
                      <a:pt x="260350" y="24541"/>
                    </a:cubicBezTo>
                    <a:cubicBezTo>
                      <a:pt x="227030" y="40973"/>
                      <a:pt x="198933" y="66344"/>
                      <a:pt x="179197" y="97820"/>
                    </a:cubicBezTo>
                    <a:lnTo>
                      <a:pt x="179197" y="12349"/>
                    </a:lnTo>
                    <a:lnTo>
                      <a:pt x="0" y="12349"/>
                    </a:lnTo>
                    <a:lnTo>
                      <a:pt x="0" y="606709"/>
                    </a:lnTo>
                    <a:lnTo>
                      <a:pt x="183261" y="606709"/>
                    </a:lnTo>
                    <a:lnTo>
                      <a:pt x="183261" y="272826"/>
                    </a:lnTo>
                    <a:cubicBezTo>
                      <a:pt x="182117" y="237438"/>
                      <a:pt x="193646" y="202804"/>
                      <a:pt x="215773" y="175163"/>
                    </a:cubicBezTo>
                    <a:cubicBezTo>
                      <a:pt x="239184" y="150886"/>
                      <a:pt x="271721" y="137567"/>
                      <a:pt x="305435" y="138460"/>
                    </a:cubicBezTo>
                    <a:cubicBezTo>
                      <a:pt x="337947" y="138460"/>
                      <a:pt x="358267" y="146715"/>
                      <a:pt x="374650" y="167035"/>
                    </a:cubicBezTo>
                    <a:cubicBezTo>
                      <a:pt x="391033" y="187355"/>
                      <a:pt x="394970" y="215803"/>
                      <a:pt x="394970" y="256570"/>
                    </a:cubicBezTo>
                    <a:lnTo>
                      <a:pt x="394970" y="606709"/>
                    </a:lnTo>
                    <a:lnTo>
                      <a:pt x="578104" y="606709"/>
                    </a:lnTo>
                    <a:lnTo>
                      <a:pt x="578104" y="248442"/>
                    </a:lnTo>
                    <a:cubicBezTo>
                      <a:pt x="578104" y="162971"/>
                      <a:pt x="561848" y="101884"/>
                      <a:pt x="525272" y="61117"/>
                    </a:cubicBezTo>
                    <a:cubicBezTo>
                      <a:pt x="500761" y="20477"/>
                      <a:pt x="447929" y="30"/>
                      <a:pt x="374650" y="30"/>
                    </a:cubicBezTo>
                    <a:close/>
                  </a:path>
                </a:pathLst>
              </a:custGeom>
              <a:solidFill>
                <a:schemeClr val="tx1"/>
              </a:solidFill>
              <a:ln w="12700"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8026709D-F092-6C28-1AAF-686481353E37}"/>
                  </a:ext>
                </a:extLst>
              </p:cNvPr>
              <p:cNvSpPr/>
              <p:nvPr/>
            </p:nvSpPr>
            <p:spPr>
              <a:xfrm>
                <a:off x="3060700" y="3035018"/>
                <a:ext cx="525044" cy="614834"/>
              </a:xfrm>
              <a:custGeom>
                <a:avLst/>
                <a:gdLst>
                  <a:gd name="connsiteX0" fmla="*/ 354076 w 525044"/>
                  <a:gd name="connsiteY0" fmla="*/ 260631 h 614834"/>
                  <a:gd name="connsiteX1" fmla="*/ 252476 w 525044"/>
                  <a:gd name="connsiteY1" fmla="*/ 236247 h 614834"/>
                  <a:gd name="connsiteX2" fmla="*/ 203708 w 525044"/>
                  <a:gd name="connsiteY2" fmla="*/ 215800 h 614834"/>
                  <a:gd name="connsiteX3" fmla="*/ 187325 w 525044"/>
                  <a:gd name="connsiteY3" fmla="*/ 187352 h 614834"/>
                  <a:gd name="connsiteX4" fmla="*/ 211836 w 525044"/>
                  <a:gd name="connsiteY4" fmla="*/ 146585 h 614834"/>
                  <a:gd name="connsiteX5" fmla="*/ 276987 w 525044"/>
                  <a:gd name="connsiteY5" fmla="*/ 130329 h 614834"/>
                  <a:gd name="connsiteX6" fmla="*/ 464185 w 525044"/>
                  <a:gd name="connsiteY6" fmla="*/ 195480 h 614834"/>
                  <a:gd name="connsiteX7" fmla="*/ 513080 w 525044"/>
                  <a:gd name="connsiteY7" fmla="*/ 73306 h 614834"/>
                  <a:gd name="connsiteX8" fmla="*/ 403098 w 525044"/>
                  <a:gd name="connsiteY8" fmla="*/ 20474 h 614834"/>
                  <a:gd name="connsiteX9" fmla="*/ 276987 w 525044"/>
                  <a:gd name="connsiteY9" fmla="*/ 27 h 614834"/>
                  <a:gd name="connsiteX10" fmla="*/ 142621 w 525044"/>
                  <a:gd name="connsiteY10" fmla="*/ 24538 h 614834"/>
                  <a:gd name="connsiteX11" fmla="*/ 53086 w 525044"/>
                  <a:gd name="connsiteY11" fmla="*/ 89689 h 614834"/>
                  <a:gd name="connsiteX12" fmla="*/ 20447 w 525044"/>
                  <a:gd name="connsiteY12" fmla="*/ 187352 h 614834"/>
                  <a:gd name="connsiteX13" fmla="*/ 61214 w 525044"/>
                  <a:gd name="connsiteY13" fmla="*/ 297335 h 614834"/>
                  <a:gd name="connsiteX14" fmla="*/ 187325 w 525044"/>
                  <a:gd name="connsiteY14" fmla="*/ 358294 h 614834"/>
                  <a:gd name="connsiteX15" fmla="*/ 285115 w 525044"/>
                  <a:gd name="connsiteY15" fmla="*/ 378741 h 614834"/>
                  <a:gd name="connsiteX16" fmla="*/ 346202 w 525044"/>
                  <a:gd name="connsiteY16" fmla="*/ 399061 h 614834"/>
                  <a:gd name="connsiteX17" fmla="*/ 362458 w 525044"/>
                  <a:gd name="connsiteY17" fmla="*/ 431573 h 614834"/>
                  <a:gd name="connsiteX18" fmla="*/ 338074 w 525044"/>
                  <a:gd name="connsiteY18" fmla="*/ 468277 h 614834"/>
                  <a:gd name="connsiteX19" fmla="*/ 272923 w 525044"/>
                  <a:gd name="connsiteY19" fmla="*/ 480977 h 614834"/>
                  <a:gd name="connsiteX20" fmla="*/ 154813 w 525044"/>
                  <a:gd name="connsiteY20" fmla="*/ 464721 h 614834"/>
                  <a:gd name="connsiteX21" fmla="*/ 48895 w 525044"/>
                  <a:gd name="connsiteY21" fmla="*/ 415825 h 614834"/>
                  <a:gd name="connsiteX22" fmla="*/ 0 w 525044"/>
                  <a:gd name="connsiteY22" fmla="*/ 541555 h 614834"/>
                  <a:gd name="connsiteX23" fmla="*/ 117983 w 525044"/>
                  <a:gd name="connsiteY23" fmla="*/ 594515 h 614834"/>
                  <a:gd name="connsiteX24" fmla="*/ 268732 w 525044"/>
                  <a:gd name="connsiteY24" fmla="*/ 614835 h 614834"/>
                  <a:gd name="connsiteX25" fmla="*/ 455930 w 525044"/>
                  <a:gd name="connsiteY25" fmla="*/ 565940 h 614834"/>
                  <a:gd name="connsiteX26" fmla="*/ 525018 w 525044"/>
                  <a:gd name="connsiteY26" fmla="*/ 432081 h 614834"/>
                  <a:gd name="connsiteX27" fmla="*/ 484378 w 525044"/>
                  <a:gd name="connsiteY27" fmla="*/ 317781 h 614834"/>
                  <a:gd name="connsiteX28" fmla="*/ 354076 w 525044"/>
                  <a:gd name="connsiteY28" fmla="*/ 260631 h 614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5044" h="614834">
                    <a:moveTo>
                      <a:pt x="354076" y="260631"/>
                    </a:moveTo>
                    <a:lnTo>
                      <a:pt x="252476" y="236247"/>
                    </a:lnTo>
                    <a:cubicBezTo>
                      <a:pt x="228092" y="228119"/>
                      <a:pt x="211836" y="223547"/>
                      <a:pt x="203708" y="215800"/>
                    </a:cubicBezTo>
                    <a:cubicBezTo>
                      <a:pt x="194549" y="208991"/>
                      <a:pt x="188618" y="198692"/>
                      <a:pt x="187325" y="187352"/>
                    </a:cubicBezTo>
                    <a:cubicBezTo>
                      <a:pt x="187079" y="170208"/>
                      <a:pt x="196579" y="154408"/>
                      <a:pt x="211836" y="146585"/>
                    </a:cubicBezTo>
                    <a:cubicBezTo>
                      <a:pt x="231894" y="135912"/>
                      <a:pt x="254267" y="130329"/>
                      <a:pt x="276987" y="130329"/>
                    </a:cubicBezTo>
                    <a:cubicBezTo>
                      <a:pt x="338074" y="130329"/>
                      <a:pt x="399034" y="150649"/>
                      <a:pt x="464185" y="195480"/>
                    </a:cubicBezTo>
                    <a:lnTo>
                      <a:pt x="513080" y="73306"/>
                    </a:lnTo>
                    <a:cubicBezTo>
                      <a:pt x="479872" y="49263"/>
                      <a:pt x="442622" y="31369"/>
                      <a:pt x="403098" y="20474"/>
                    </a:cubicBezTo>
                    <a:cubicBezTo>
                      <a:pt x="362324" y="7374"/>
                      <a:pt x="319811" y="482"/>
                      <a:pt x="276987" y="27"/>
                    </a:cubicBezTo>
                    <a:cubicBezTo>
                      <a:pt x="231037" y="-542"/>
                      <a:pt x="185410" y="7781"/>
                      <a:pt x="142621" y="24538"/>
                    </a:cubicBezTo>
                    <a:cubicBezTo>
                      <a:pt x="106947" y="36842"/>
                      <a:pt x="75767" y="59531"/>
                      <a:pt x="53086" y="89689"/>
                    </a:cubicBezTo>
                    <a:cubicBezTo>
                      <a:pt x="32073" y="117932"/>
                      <a:pt x="20637" y="152151"/>
                      <a:pt x="20447" y="187352"/>
                    </a:cubicBezTo>
                    <a:cubicBezTo>
                      <a:pt x="20447" y="232184"/>
                      <a:pt x="33147" y="272823"/>
                      <a:pt x="61214" y="297335"/>
                    </a:cubicBezTo>
                    <a:cubicBezTo>
                      <a:pt x="97436" y="327968"/>
                      <a:pt x="140819" y="348938"/>
                      <a:pt x="187325" y="358294"/>
                    </a:cubicBezTo>
                    <a:lnTo>
                      <a:pt x="285115" y="378741"/>
                    </a:lnTo>
                    <a:cubicBezTo>
                      <a:pt x="313563" y="386869"/>
                      <a:pt x="334010" y="391441"/>
                      <a:pt x="346202" y="399061"/>
                    </a:cubicBezTo>
                    <a:cubicBezTo>
                      <a:pt x="356944" y="406301"/>
                      <a:pt x="363112" y="418636"/>
                      <a:pt x="362458" y="431573"/>
                    </a:cubicBezTo>
                    <a:cubicBezTo>
                      <a:pt x="362650" y="447658"/>
                      <a:pt x="352975" y="462220"/>
                      <a:pt x="338074" y="468277"/>
                    </a:cubicBezTo>
                    <a:cubicBezTo>
                      <a:pt x="317649" y="477548"/>
                      <a:pt x="295334" y="481897"/>
                      <a:pt x="272923" y="480977"/>
                    </a:cubicBezTo>
                    <a:cubicBezTo>
                      <a:pt x="232957" y="481573"/>
                      <a:pt x="193132" y="476092"/>
                      <a:pt x="154813" y="464721"/>
                    </a:cubicBezTo>
                    <a:cubicBezTo>
                      <a:pt x="117704" y="452652"/>
                      <a:pt x="82151" y="436239"/>
                      <a:pt x="48895" y="415825"/>
                    </a:cubicBezTo>
                    <a:lnTo>
                      <a:pt x="0" y="541555"/>
                    </a:lnTo>
                    <a:cubicBezTo>
                      <a:pt x="35679" y="566415"/>
                      <a:pt x="75696" y="584377"/>
                      <a:pt x="117983" y="594515"/>
                    </a:cubicBezTo>
                    <a:cubicBezTo>
                      <a:pt x="167140" y="607790"/>
                      <a:pt x="217814" y="614621"/>
                      <a:pt x="268732" y="614835"/>
                    </a:cubicBezTo>
                    <a:cubicBezTo>
                      <a:pt x="350139" y="614835"/>
                      <a:pt x="411226" y="598578"/>
                      <a:pt x="455930" y="565940"/>
                    </a:cubicBezTo>
                    <a:cubicBezTo>
                      <a:pt x="500028" y="535798"/>
                      <a:pt x="525995" y="485487"/>
                      <a:pt x="525018" y="432081"/>
                    </a:cubicBezTo>
                    <a:cubicBezTo>
                      <a:pt x="525018" y="383313"/>
                      <a:pt x="512318" y="346610"/>
                      <a:pt x="484378" y="317781"/>
                    </a:cubicBezTo>
                    <a:cubicBezTo>
                      <a:pt x="444321" y="291809"/>
                      <a:pt x="400316" y="272508"/>
                      <a:pt x="354076" y="260631"/>
                    </a:cubicBezTo>
                    <a:close/>
                  </a:path>
                </a:pathLst>
              </a:custGeom>
              <a:solidFill>
                <a:schemeClr val="tx1"/>
              </a:solidFill>
              <a:ln w="1270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9D6158F2-8A51-3CA3-4AD1-00A4FD8CE155}"/>
                  </a:ext>
                </a:extLst>
              </p:cNvPr>
              <p:cNvSpPr/>
              <p:nvPr/>
            </p:nvSpPr>
            <p:spPr>
              <a:xfrm>
                <a:off x="4274311" y="3035019"/>
                <a:ext cx="525695" cy="615341"/>
              </a:xfrm>
              <a:custGeom>
                <a:avLst/>
                <a:gdLst>
                  <a:gd name="connsiteX0" fmla="*/ 488188 w 525695"/>
                  <a:gd name="connsiteY0" fmla="*/ 321717 h 615341"/>
                  <a:gd name="connsiteX1" fmla="*/ 353822 w 525695"/>
                  <a:gd name="connsiteY1" fmla="*/ 260630 h 615341"/>
                  <a:gd name="connsiteX2" fmla="*/ 252222 w 525695"/>
                  <a:gd name="connsiteY2" fmla="*/ 236246 h 615341"/>
                  <a:gd name="connsiteX3" fmla="*/ 203327 w 525695"/>
                  <a:gd name="connsiteY3" fmla="*/ 215799 h 615341"/>
                  <a:gd name="connsiteX4" fmla="*/ 187071 w 525695"/>
                  <a:gd name="connsiteY4" fmla="*/ 187351 h 615341"/>
                  <a:gd name="connsiteX5" fmla="*/ 211455 w 525695"/>
                  <a:gd name="connsiteY5" fmla="*/ 146584 h 615341"/>
                  <a:gd name="connsiteX6" fmla="*/ 276606 w 525695"/>
                  <a:gd name="connsiteY6" fmla="*/ 130328 h 615341"/>
                  <a:gd name="connsiteX7" fmla="*/ 463804 w 525695"/>
                  <a:gd name="connsiteY7" fmla="*/ 195479 h 615341"/>
                  <a:gd name="connsiteX8" fmla="*/ 512699 w 525695"/>
                  <a:gd name="connsiteY8" fmla="*/ 73305 h 615341"/>
                  <a:gd name="connsiteX9" fmla="*/ 402844 w 525695"/>
                  <a:gd name="connsiteY9" fmla="*/ 20473 h 615341"/>
                  <a:gd name="connsiteX10" fmla="*/ 276606 w 525695"/>
                  <a:gd name="connsiteY10" fmla="*/ 26 h 615341"/>
                  <a:gd name="connsiteX11" fmla="*/ 142240 w 525695"/>
                  <a:gd name="connsiteY11" fmla="*/ 24537 h 615341"/>
                  <a:gd name="connsiteX12" fmla="*/ 52705 w 525695"/>
                  <a:gd name="connsiteY12" fmla="*/ 89688 h 615341"/>
                  <a:gd name="connsiteX13" fmla="*/ 20066 w 525695"/>
                  <a:gd name="connsiteY13" fmla="*/ 187351 h 615341"/>
                  <a:gd name="connsiteX14" fmla="*/ 60833 w 525695"/>
                  <a:gd name="connsiteY14" fmla="*/ 297333 h 615341"/>
                  <a:gd name="connsiteX15" fmla="*/ 187071 w 525695"/>
                  <a:gd name="connsiteY15" fmla="*/ 358293 h 615341"/>
                  <a:gd name="connsiteX16" fmla="*/ 284988 w 525695"/>
                  <a:gd name="connsiteY16" fmla="*/ 378740 h 615341"/>
                  <a:gd name="connsiteX17" fmla="*/ 346075 w 525695"/>
                  <a:gd name="connsiteY17" fmla="*/ 399060 h 615341"/>
                  <a:gd name="connsiteX18" fmla="*/ 362331 w 525695"/>
                  <a:gd name="connsiteY18" fmla="*/ 431572 h 615341"/>
                  <a:gd name="connsiteX19" fmla="*/ 337947 w 525695"/>
                  <a:gd name="connsiteY19" fmla="*/ 468275 h 615341"/>
                  <a:gd name="connsiteX20" fmla="*/ 272796 w 525695"/>
                  <a:gd name="connsiteY20" fmla="*/ 480975 h 615341"/>
                  <a:gd name="connsiteX21" fmla="*/ 154686 w 525695"/>
                  <a:gd name="connsiteY21" fmla="*/ 464719 h 615341"/>
                  <a:gd name="connsiteX22" fmla="*/ 48895 w 525695"/>
                  <a:gd name="connsiteY22" fmla="*/ 415824 h 615341"/>
                  <a:gd name="connsiteX23" fmla="*/ 0 w 525695"/>
                  <a:gd name="connsiteY23" fmla="*/ 542062 h 615341"/>
                  <a:gd name="connsiteX24" fmla="*/ 118110 w 525695"/>
                  <a:gd name="connsiteY24" fmla="*/ 595021 h 615341"/>
                  <a:gd name="connsiteX25" fmla="*/ 268732 w 525695"/>
                  <a:gd name="connsiteY25" fmla="*/ 615342 h 615341"/>
                  <a:gd name="connsiteX26" fmla="*/ 455930 w 525695"/>
                  <a:gd name="connsiteY26" fmla="*/ 566446 h 615341"/>
                  <a:gd name="connsiteX27" fmla="*/ 524637 w 525695"/>
                  <a:gd name="connsiteY27" fmla="*/ 432080 h 615341"/>
                  <a:gd name="connsiteX28" fmla="*/ 488188 w 525695"/>
                  <a:gd name="connsiteY28" fmla="*/ 321717 h 615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5695" h="615341">
                    <a:moveTo>
                      <a:pt x="488188" y="321717"/>
                    </a:moveTo>
                    <a:cubicBezTo>
                      <a:pt x="459655" y="293269"/>
                      <a:pt x="414867" y="272907"/>
                      <a:pt x="353822" y="260630"/>
                    </a:cubicBezTo>
                    <a:lnTo>
                      <a:pt x="252222" y="236246"/>
                    </a:lnTo>
                    <a:cubicBezTo>
                      <a:pt x="227711" y="228118"/>
                      <a:pt x="211455" y="223546"/>
                      <a:pt x="203327" y="215799"/>
                    </a:cubicBezTo>
                    <a:cubicBezTo>
                      <a:pt x="194204" y="208976"/>
                      <a:pt x="188318" y="198676"/>
                      <a:pt x="187071" y="187351"/>
                    </a:cubicBezTo>
                    <a:cubicBezTo>
                      <a:pt x="186770" y="170227"/>
                      <a:pt x="196226" y="154419"/>
                      <a:pt x="211455" y="146584"/>
                    </a:cubicBezTo>
                    <a:cubicBezTo>
                      <a:pt x="231513" y="135910"/>
                      <a:pt x="253886" y="130328"/>
                      <a:pt x="276606" y="130328"/>
                    </a:cubicBezTo>
                    <a:cubicBezTo>
                      <a:pt x="337693" y="130328"/>
                      <a:pt x="398780" y="150648"/>
                      <a:pt x="463804" y="195479"/>
                    </a:cubicBezTo>
                    <a:lnTo>
                      <a:pt x="512699" y="73305"/>
                    </a:lnTo>
                    <a:cubicBezTo>
                      <a:pt x="479517" y="49296"/>
                      <a:pt x="442315" y="31405"/>
                      <a:pt x="402844" y="20473"/>
                    </a:cubicBezTo>
                    <a:cubicBezTo>
                      <a:pt x="362024" y="7383"/>
                      <a:pt x="319471" y="491"/>
                      <a:pt x="276606" y="26"/>
                    </a:cubicBezTo>
                    <a:cubicBezTo>
                      <a:pt x="230657" y="-531"/>
                      <a:pt x="185033" y="7792"/>
                      <a:pt x="142240" y="24537"/>
                    </a:cubicBezTo>
                    <a:cubicBezTo>
                      <a:pt x="106567" y="36841"/>
                      <a:pt x="75386" y="59530"/>
                      <a:pt x="52705" y="89688"/>
                    </a:cubicBezTo>
                    <a:cubicBezTo>
                      <a:pt x="31692" y="117930"/>
                      <a:pt x="20256" y="152150"/>
                      <a:pt x="20066" y="187351"/>
                    </a:cubicBezTo>
                    <a:cubicBezTo>
                      <a:pt x="20066" y="232182"/>
                      <a:pt x="32766" y="272822"/>
                      <a:pt x="60833" y="297333"/>
                    </a:cubicBezTo>
                    <a:cubicBezTo>
                      <a:pt x="89281" y="325781"/>
                      <a:pt x="130048" y="346101"/>
                      <a:pt x="187071" y="358293"/>
                    </a:cubicBezTo>
                    <a:lnTo>
                      <a:pt x="284988" y="378740"/>
                    </a:lnTo>
                    <a:cubicBezTo>
                      <a:pt x="313436" y="386868"/>
                      <a:pt x="333883" y="391440"/>
                      <a:pt x="346075" y="399060"/>
                    </a:cubicBezTo>
                    <a:cubicBezTo>
                      <a:pt x="356817" y="406300"/>
                      <a:pt x="362985" y="418635"/>
                      <a:pt x="362331" y="431572"/>
                    </a:cubicBezTo>
                    <a:cubicBezTo>
                      <a:pt x="362523" y="447656"/>
                      <a:pt x="352848" y="462218"/>
                      <a:pt x="337947" y="468275"/>
                    </a:cubicBezTo>
                    <a:cubicBezTo>
                      <a:pt x="317522" y="477546"/>
                      <a:pt x="295207" y="481896"/>
                      <a:pt x="272796" y="480975"/>
                    </a:cubicBezTo>
                    <a:cubicBezTo>
                      <a:pt x="232830" y="481572"/>
                      <a:pt x="193005" y="476091"/>
                      <a:pt x="154686" y="464719"/>
                    </a:cubicBezTo>
                    <a:cubicBezTo>
                      <a:pt x="117308" y="453453"/>
                      <a:pt x="81697" y="436994"/>
                      <a:pt x="48895" y="415824"/>
                    </a:cubicBezTo>
                    <a:lnTo>
                      <a:pt x="0" y="542062"/>
                    </a:lnTo>
                    <a:cubicBezTo>
                      <a:pt x="35713" y="566944"/>
                      <a:pt x="75775" y="584908"/>
                      <a:pt x="118110" y="595021"/>
                    </a:cubicBezTo>
                    <a:cubicBezTo>
                      <a:pt x="167222" y="608306"/>
                      <a:pt x="217855" y="615137"/>
                      <a:pt x="268732" y="615342"/>
                    </a:cubicBezTo>
                    <a:cubicBezTo>
                      <a:pt x="350139" y="615341"/>
                      <a:pt x="411226" y="599085"/>
                      <a:pt x="455930" y="566446"/>
                    </a:cubicBezTo>
                    <a:cubicBezTo>
                      <a:pt x="500036" y="536119"/>
                      <a:pt x="525872" y="485593"/>
                      <a:pt x="524637" y="432080"/>
                    </a:cubicBezTo>
                    <a:cubicBezTo>
                      <a:pt x="529718" y="391682"/>
                      <a:pt x="516330" y="351143"/>
                      <a:pt x="488188" y="321717"/>
                    </a:cubicBezTo>
                    <a:close/>
                  </a:path>
                </a:pathLst>
              </a:custGeom>
              <a:solidFill>
                <a:schemeClr val="tx1"/>
              </a:solidFill>
              <a:ln w="12700"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65516723-A1DE-1B57-8466-6D1C18E07050}"/>
                  </a:ext>
                </a:extLst>
              </p:cNvPr>
              <p:cNvSpPr/>
              <p:nvPr/>
            </p:nvSpPr>
            <p:spPr>
              <a:xfrm>
                <a:off x="3630548" y="3051429"/>
                <a:ext cx="635127" cy="810132"/>
              </a:xfrm>
              <a:custGeom>
                <a:avLst/>
                <a:gdLst>
                  <a:gd name="connsiteX0" fmla="*/ 459994 w 635127"/>
                  <a:gd name="connsiteY0" fmla="*/ 0 h 810132"/>
                  <a:gd name="connsiteX1" fmla="*/ 317500 w 635127"/>
                  <a:gd name="connsiteY1" fmla="*/ 350139 h 810132"/>
                  <a:gd name="connsiteX2" fmla="*/ 175006 w 635127"/>
                  <a:gd name="connsiteY2" fmla="*/ 0 h 810132"/>
                  <a:gd name="connsiteX3" fmla="*/ 0 w 635127"/>
                  <a:gd name="connsiteY3" fmla="*/ 0 h 810132"/>
                  <a:gd name="connsiteX4" fmla="*/ 227965 w 635127"/>
                  <a:gd name="connsiteY4" fmla="*/ 565912 h 810132"/>
                  <a:gd name="connsiteX5" fmla="*/ 126238 w 635127"/>
                  <a:gd name="connsiteY5" fmla="*/ 810133 h 810132"/>
                  <a:gd name="connsiteX6" fmla="*/ 305308 w 635127"/>
                  <a:gd name="connsiteY6" fmla="*/ 810133 h 810132"/>
                  <a:gd name="connsiteX7" fmla="*/ 635127 w 635127"/>
                  <a:gd name="connsiteY7" fmla="*/ 0 h 810132"/>
                  <a:gd name="connsiteX8" fmla="*/ 459994 w 635127"/>
                  <a:gd name="connsiteY8" fmla="*/ 0 h 81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127" h="810132">
                    <a:moveTo>
                      <a:pt x="459994" y="0"/>
                    </a:moveTo>
                    <a:lnTo>
                      <a:pt x="317500" y="350139"/>
                    </a:lnTo>
                    <a:lnTo>
                      <a:pt x="175006" y="0"/>
                    </a:lnTo>
                    <a:lnTo>
                      <a:pt x="0" y="0"/>
                    </a:lnTo>
                    <a:lnTo>
                      <a:pt x="227965" y="565912"/>
                    </a:lnTo>
                    <a:lnTo>
                      <a:pt x="126238" y="810133"/>
                    </a:lnTo>
                    <a:lnTo>
                      <a:pt x="305308" y="810133"/>
                    </a:lnTo>
                    <a:lnTo>
                      <a:pt x="635127" y="0"/>
                    </a:lnTo>
                    <a:lnTo>
                      <a:pt x="459994" y="0"/>
                    </a:lnTo>
                    <a:close/>
                  </a:path>
                </a:pathLst>
              </a:custGeom>
              <a:solidFill>
                <a:schemeClr val="tx1"/>
              </a:solidFill>
              <a:ln w="12700"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ED5E4FA3-4363-74D6-0CA1-FC3E87F05AD8}"/>
                </a:ext>
              </a:extLst>
            </p:cNvPr>
            <p:cNvGrpSpPr/>
            <p:nvPr/>
          </p:nvGrpSpPr>
          <p:grpSpPr>
            <a:xfrm>
              <a:off x="5640832" y="763143"/>
              <a:ext cx="6551167" cy="6094856"/>
              <a:chOff x="5640832" y="763143"/>
              <a:chExt cx="6551167" cy="6094856"/>
            </a:xfrm>
          </p:grpSpPr>
          <p:sp>
            <p:nvSpPr>
              <p:cNvPr id="23" name="Freeform 22">
                <a:extLst>
                  <a:ext uri="{FF2B5EF4-FFF2-40B4-BE49-F238E27FC236}">
                    <a16:creationId xmlns:a16="http://schemas.microsoft.com/office/drawing/2014/main" id="{27A3F5E2-7FDC-3C20-84B1-D0F99EB9E955}"/>
                  </a:ext>
                </a:extLst>
              </p:cNvPr>
              <p:cNvSpPr/>
              <p:nvPr/>
            </p:nvSpPr>
            <p:spPr>
              <a:xfrm>
                <a:off x="5640832" y="763143"/>
                <a:ext cx="4170934" cy="6094856"/>
              </a:xfrm>
              <a:custGeom>
                <a:avLst/>
                <a:gdLst>
                  <a:gd name="connsiteX0" fmla="*/ 2495931 w 4170934"/>
                  <a:gd name="connsiteY0" fmla="*/ 0 h 6094856"/>
                  <a:gd name="connsiteX1" fmla="*/ 0 w 4170934"/>
                  <a:gd name="connsiteY1" fmla="*/ 6094857 h 6094856"/>
                  <a:gd name="connsiteX2" fmla="*/ 1675003 w 4170934"/>
                  <a:gd name="connsiteY2" fmla="*/ 6094857 h 6094856"/>
                  <a:gd name="connsiteX3" fmla="*/ 4170934 w 4170934"/>
                  <a:gd name="connsiteY3" fmla="*/ 0 h 6094856"/>
                  <a:gd name="connsiteX4" fmla="*/ 2495931 w 4170934"/>
                  <a:gd name="connsiteY4" fmla="*/ 0 h 6094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0934" h="6094856">
                    <a:moveTo>
                      <a:pt x="2495931" y="0"/>
                    </a:moveTo>
                    <a:lnTo>
                      <a:pt x="0" y="6094857"/>
                    </a:lnTo>
                    <a:lnTo>
                      <a:pt x="1675003" y="6094857"/>
                    </a:lnTo>
                    <a:lnTo>
                      <a:pt x="4170934" y="0"/>
                    </a:lnTo>
                    <a:lnTo>
                      <a:pt x="2495931" y="0"/>
                    </a:lnTo>
                    <a:close/>
                  </a:path>
                </a:pathLst>
              </a:custGeom>
              <a:solidFill>
                <a:srgbClr val="FFB71B"/>
              </a:solidFill>
              <a:ln w="12700"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91B7F31D-3A5B-12BC-08BE-9AB2F1A0A929}"/>
                  </a:ext>
                </a:extLst>
              </p:cNvPr>
              <p:cNvSpPr/>
              <p:nvPr/>
            </p:nvSpPr>
            <p:spPr>
              <a:xfrm>
                <a:off x="9341611" y="968883"/>
                <a:ext cx="2850388" cy="5889116"/>
              </a:xfrm>
              <a:custGeom>
                <a:avLst/>
                <a:gdLst>
                  <a:gd name="connsiteX0" fmla="*/ 0 w 2850388"/>
                  <a:gd name="connsiteY0" fmla="*/ 2057019 h 5889116"/>
                  <a:gd name="connsiteX1" fmla="*/ 1584706 w 2850388"/>
                  <a:gd name="connsiteY1" fmla="*/ 5889117 h 5889116"/>
                  <a:gd name="connsiteX2" fmla="*/ 2850388 w 2850388"/>
                  <a:gd name="connsiteY2" fmla="*/ 5889117 h 5889116"/>
                  <a:gd name="connsiteX3" fmla="*/ 2850388 w 2850388"/>
                  <a:gd name="connsiteY3" fmla="*/ 4662424 h 5889116"/>
                  <a:gd name="connsiteX4" fmla="*/ 852170 w 2850388"/>
                  <a:gd name="connsiteY4" fmla="*/ 0 h 5889116"/>
                  <a:gd name="connsiteX5" fmla="*/ 0 w 2850388"/>
                  <a:gd name="connsiteY5" fmla="*/ 2057019 h 5889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0388" h="5889116">
                    <a:moveTo>
                      <a:pt x="0" y="2057019"/>
                    </a:moveTo>
                    <a:lnTo>
                      <a:pt x="1584706" y="5889117"/>
                    </a:lnTo>
                    <a:lnTo>
                      <a:pt x="2850388" y="5889117"/>
                    </a:lnTo>
                    <a:lnTo>
                      <a:pt x="2850388" y="4662424"/>
                    </a:lnTo>
                    <a:lnTo>
                      <a:pt x="852170" y="0"/>
                    </a:lnTo>
                    <a:lnTo>
                      <a:pt x="0" y="2057019"/>
                    </a:lnTo>
                    <a:close/>
                  </a:path>
                </a:pathLst>
              </a:custGeom>
              <a:solidFill>
                <a:schemeClr val="tx1"/>
              </a:solidFill>
              <a:ln w="12700"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4994213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dirty="0"/>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609599" y="1066800"/>
            <a:ext cx="1097279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857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E2086AFA-5418-C147-ADBF-A484560811D6}"/>
              </a:ext>
            </a:extLst>
          </p:cNvPr>
          <p:cNvSpPr>
            <a:spLocks noGrp="1"/>
          </p:cNvSpPr>
          <p:nvPr>
            <p:ph type="sldNum" sz="quarter" idx="11"/>
          </p:nvPr>
        </p:nvSpPr>
        <p:spPr/>
        <p:txBody>
          <a:bodyPr/>
          <a:lstStyle/>
          <a:p>
            <a:fld id="{F0D23093-2AB0-F74C-B865-1A12A15B650E}" type="slidenum">
              <a:rPr lang="en-US" smtClean="0"/>
              <a:pPr/>
              <a:t>‹#›</a:t>
            </a:fld>
            <a:endParaRPr lang="en-US" dirty="0"/>
          </a:p>
        </p:txBody>
      </p:sp>
      <p:sp>
        <p:nvSpPr>
          <p:cNvPr id="13" name="Title 12">
            <a:extLst>
              <a:ext uri="{FF2B5EF4-FFF2-40B4-BE49-F238E27FC236}">
                <a16:creationId xmlns:a16="http://schemas.microsoft.com/office/drawing/2014/main" id="{442CB888-0168-B94E-B176-2E6B61FE942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6576C04-D572-9D4D-8F10-3E7CBF2FDD8E}"/>
              </a:ext>
            </a:extLst>
          </p:cNvPr>
          <p:cNvSpPr>
            <a:spLocks noGrp="1"/>
          </p:cNvSpPr>
          <p:nvPr>
            <p:ph type="body" sz="quarter" idx="13"/>
          </p:nvPr>
        </p:nvSpPr>
        <p:spPr>
          <a:xfrm>
            <a:off x="609599" y="1066800"/>
            <a:ext cx="1097279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611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838" y="7697"/>
            <a:ext cx="10216866" cy="708995"/>
          </a:xfrm>
        </p:spPr>
        <p:txBody>
          <a:bodyPr/>
          <a:lstStyle>
            <a:lvl1pPr>
              <a:defRPr sz="3200" b="1">
                <a:solidFill>
                  <a:srgbClr val="002060"/>
                </a:solidFill>
              </a:defRPr>
            </a:lvl1pPr>
          </a:lstStyle>
          <a:p>
            <a:r>
              <a:rPr lang="en-US" dirty="0"/>
              <a:t>Click to edit Master title style</a:t>
            </a:r>
            <a:endParaRPr dirty="0"/>
          </a:p>
        </p:txBody>
      </p:sp>
      <p:sp>
        <p:nvSpPr>
          <p:cNvPr id="3" name="Content Placeholder 2"/>
          <p:cNvSpPr>
            <a:spLocks noGrp="1"/>
          </p:cNvSpPr>
          <p:nvPr>
            <p:ph idx="1"/>
          </p:nvPr>
        </p:nvSpPr>
        <p:spPr>
          <a:xfrm>
            <a:off x="166837" y="1116211"/>
            <a:ext cx="11837247" cy="4848820"/>
          </a:xfrm>
        </p:spPr>
        <p:txBody>
          <a:bodyPr/>
          <a:lstStyle>
            <a:lvl1pPr>
              <a:spcBef>
                <a:spcPts val="844"/>
              </a:spcBef>
              <a:buSzPct val="100000"/>
              <a:defRPr sz="2400" b="0" i="0">
                <a:latin typeface="Arial"/>
                <a:cs typeface="Arial"/>
              </a:defRPr>
            </a:lvl1pPr>
            <a:lvl2pPr>
              <a:spcBef>
                <a:spcPts val="844"/>
              </a:spcBef>
              <a:buSzPct val="100000"/>
              <a:defRPr sz="2000" b="0"/>
            </a:lvl2pPr>
            <a:lvl3pPr>
              <a:spcBef>
                <a:spcPts val="844"/>
              </a:spcBef>
              <a:buSzPct val="100000"/>
              <a:defRPr sz="1800" b="0"/>
            </a:lvl3pPr>
            <a:lvl5pPr>
              <a:defRPr/>
            </a:lvl5pPr>
          </a:lstStyle>
          <a:p>
            <a:pPr lvl="0"/>
            <a:r>
              <a:rPr lang="en-US" dirty="0"/>
              <a:t>Click to edit Master text styles</a:t>
            </a:r>
          </a:p>
          <a:p>
            <a:pPr lvl="1"/>
            <a:r>
              <a:rPr lang="en-US" dirty="0"/>
              <a:t>Second level</a:t>
            </a:r>
          </a:p>
          <a:p>
            <a:pPr lvl="2"/>
            <a:r>
              <a:rPr lang="en-US" dirty="0"/>
              <a:t>Third level</a:t>
            </a:r>
          </a:p>
        </p:txBody>
      </p:sp>
      <p:sp>
        <p:nvSpPr>
          <p:cNvPr id="5" name="Shape 14"/>
          <p:cNvSpPr>
            <a:spLocks noGrp="1"/>
          </p:cNvSpPr>
          <p:nvPr>
            <p:ph type="sldNum" sz="quarter" idx="2"/>
          </p:nvPr>
        </p:nvSpPr>
        <p:spPr>
          <a:xfrm>
            <a:off x="11662844" y="6567394"/>
            <a:ext cx="189154" cy="194797"/>
          </a:xfrm>
          <a:prstGeom prst="rect">
            <a:avLst/>
          </a:prstGeom>
          <a:ln w="12700">
            <a:miter lim="400000"/>
          </a:ln>
        </p:spPr>
        <p:txBody>
          <a:bodyPr wrap="none" lIns="0" tIns="0" rIns="0" bIns="0">
            <a:spAutoFit/>
          </a:bodyPr>
          <a:lstStyle>
            <a:lvl1pPr algn="ctr" defTabSz="410751">
              <a:defRPr sz="1266">
                <a:solidFill>
                  <a:srgbClr val="003893"/>
                </a:solidFill>
                <a:latin typeface="Calibri" panose="020F0502020204030204" pitchFamily="34" charset="0"/>
                <a:ea typeface="Calibri" panose="020F0502020204030204" pitchFamily="34" charset="0"/>
                <a:cs typeface="Calibri" panose="020F0502020204030204" pitchFamily="34" charset="0"/>
                <a:sym typeface="Gill Sans"/>
              </a:defRPr>
            </a:lvl1pPr>
          </a:lstStyle>
          <a:p>
            <a:fld id="{3F03A6CE-FA7F-4521-8D91-BD78BED4306F}" type="slidenum">
              <a:rPr lang="en-US" smtClean="0"/>
              <a:pPr/>
              <a:t>‹#›</a:t>
            </a:fld>
            <a:endParaRPr lang="en-US" dirty="0"/>
          </a:p>
        </p:txBody>
      </p:sp>
    </p:spTree>
    <p:extLst>
      <p:ext uri="{BB962C8B-B14F-4D97-AF65-F5344CB8AC3E}">
        <p14:creationId xmlns:p14="http://schemas.microsoft.com/office/powerpoint/2010/main" val="3183163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143000"/>
            <a:ext cx="109728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F2BE725-F1B0-7243-BAC8-43B25DA2BC48}"/>
              </a:ext>
            </a:extLst>
          </p:cNvPr>
          <p:cNvSpPr>
            <a:spLocks noGrp="1"/>
          </p:cNvSpPr>
          <p:nvPr>
            <p:ph type="dt" sz="half" idx="10"/>
          </p:nvPr>
        </p:nvSpPr>
        <p:spPr/>
        <p:txBody>
          <a:bodyPr/>
          <a:lstStyle/>
          <a:p>
            <a:fld id="{7E4BBA83-940A-D344-8476-F6C53B5C9486}" type="datetime5">
              <a:rPr lang="en-US" smtClean="0"/>
              <a:t>11-Aug-23</a:t>
            </a:fld>
            <a:endParaRPr lang="en-US" dirty="0"/>
          </a:p>
        </p:txBody>
      </p:sp>
      <p:sp>
        <p:nvSpPr>
          <p:cNvPr id="8" name="Footer Placeholder 7">
            <a:extLst>
              <a:ext uri="{FF2B5EF4-FFF2-40B4-BE49-F238E27FC236}">
                <a16:creationId xmlns:a16="http://schemas.microsoft.com/office/drawing/2014/main" id="{3EA6356A-FB64-5C40-8589-6A136590A773}"/>
              </a:ext>
            </a:extLst>
          </p:cNvPr>
          <p:cNvSpPr>
            <a:spLocks noGrp="1"/>
          </p:cNvSpPr>
          <p:nvPr>
            <p:ph type="ftr" sz="quarter" idx="11"/>
          </p:nvPr>
        </p:nvSpPr>
        <p:spPr/>
        <p:txBody>
          <a:bodyPr/>
          <a:lstStyle/>
          <a:p>
            <a:r>
              <a:rPr lang="en-US"/>
              <a:t>©2023 ANSYS / Confidential</a:t>
            </a:r>
            <a:endParaRPr lang="en-US" dirty="0"/>
          </a:p>
        </p:txBody>
      </p:sp>
      <p:sp>
        <p:nvSpPr>
          <p:cNvPr id="9" name="Slide Number Placeholder 8">
            <a:extLst>
              <a:ext uri="{FF2B5EF4-FFF2-40B4-BE49-F238E27FC236}">
                <a16:creationId xmlns:a16="http://schemas.microsoft.com/office/drawing/2014/main" id="{043763EC-58C9-9643-8F7D-42A80860E669}"/>
              </a:ext>
            </a:extLst>
          </p:cNvPr>
          <p:cNvSpPr>
            <a:spLocks noGrp="1"/>
          </p:cNvSpPr>
          <p:nvPr>
            <p:ph type="sldNum" sz="quarter" idx="12"/>
          </p:nvPr>
        </p:nvSpPr>
        <p:spPr/>
        <p:txBody>
          <a:bodyPr/>
          <a:lstStyle/>
          <a:p>
            <a:fld id="{1909D2FC-EBC3-4E88-8B9A-2F52EBFF7A54}" type="slidenum">
              <a:rPr lang="en-US" smtClean="0"/>
              <a:pPr/>
              <a:t>‹#›</a:t>
            </a:fld>
            <a:endParaRPr lang="en-US"/>
          </a:p>
        </p:txBody>
      </p:sp>
    </p:spTree>
    <p:extLst>
      <p:ext uri="{BB962C8B-B14F-4D97-AF65-F5344CB8AC3E}">
        <p14:creationId xmlns:p14="http://schemas.microsoft.com/office/powerpoint/2010/main" val="1246578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143000"/>
            <a:ext cx="5257796"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143000"/>
            <a:ext cx="5251452"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10E587-7CF6-0747-A550-7B374EB5355C}" type="datetime5">
              <a:rPr lang="en-US" smtClean="0"/>
              <a:t>11-Aug-23</a:t>
            </a:fld>
            <a:endParaRPr lang="en-US"/>
          </a:p>
        </p:txBody>
      </p:sp>
      <p:sp>
        <p:nvSpPr>
          <p:cNvPr id="6" name="Footer Placeholder 5"/>
          <p:cNvSpPr>
            <a:spLocks noGrp="1"/>
          </p:cNvSpPr>
          <p:nvPr>
            <p:ph type="ftr" sz="quarter" idx="11"/>
          </p:nvPr>
        </p:nvSpPr>
        <p:spPr/>
        <p:txBody>
          <a:bodyPr/>
          <a:lstStyle/>
          <a:p>
            <a:r>
              <a:rPr lang="en-US"/>
              <a:t>©2023 ANSYS / Confidential</a:t>
            </a:r>
          </a:p>
        </p:txBody>
      </p:sp>
      <p:sp>
        <p:nvSpPr>
          <p:cNvPr id="7" name="Slide Number Placeholder 6"/>
          <p:cNvSpPr>
            <a:spLocks noGrp="1"/>
          </p:cNvSpPr>
          <p:nvPr>
            <p:ph type="sldNum" sz="quarter" idx="12"/>
          </p:nvPr>
        </p:nvSpPr>
        <p:spPr/>
        <p:txBody>
          <a:bodyPr/>
          <a:lstStyle/>
          <a:p>
            <a:fld id="{1909D2FC-EBC3-4E88-8B9A-2F52EBFF7A54}" type="slidenum">
              <a:rPr lang="en-US" smtClean="0"/>
              <a:t>‹#›</a:t>
            </a:fld>
            <a:endParaRPr lang="en-US"/>
          </a:p>
        </p:txBody>
      </p:sp>
    </p:spTree>
    <p:extLst>
      <p:ext uri="{BB962C8B-B14F-4D97-AF65-F5344CB8AC3E}">
        <p14:creationId xmlns:p14="http://schemas.microsoft.com/office/powerpoint/2010/main" val="797006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4" y="1134991"/>
            <a:ext cx="3352791" cy="4579629"/>
          </a:xfrm>
        </p:spPr>
        <p:txBody>
          <a:bodyPr/>
          <a:lstStyle>
            <a:lvl1pPr>
              <a:defRPr sz="2000"/>
            </a:lvl1pPr>
            <a:lvl2pPr>
              <a:defRPr sz="2000"/>
            </a:lvl2pPr>
            <a:lvl3pPr>
              <a:defRPr sz="18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9598" y="1134991"/>
            <a:ext cx="3352803" cy="4579629"/>
          </a:xfrm>
        </p:spPr>
        <p:txBody>
          <a:bodyPr/>
          <a:lstStyle>
            <a:lvl1pPr>
              <a:defRPr sz="2000"/>
            </a:lvl1pPr>
            <a:lvl2pPr>
              <a:defRPr sz="2000"/>
            </a:lvl2pPr>
            <a:lvl3pPr>
              <a:defRPr sz="18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3"/>
          <p:cNvSpPr>
            <a:spLocks noGrp="1"/>
          </p:cNvSpPr>
          <p:nvPr>
            <p:ph sz="half" idx="12"/>
          </p:nvPr>
        </p:nvSpPr>
        <p:spPr>
          <a:xfrm>
            <a:off x="8229598" y="1143001"/>
            <a:ext cx="3352793" cy="4572000"/>
          </a:xfrm>
        </p:spPr>
        <p:txBody>
          <a:bodyPr/>
          <a:lstStyle>
            <a:lvl1pPr>
              <a:defRPr sz="2000"/>
            </a:lvl1pPr>
            <a:lvl2pPr>
              <a:defRPr sz="2000"/>
            </a:lvl2pPr>
            <a:lvl3pPr>
              <a:defRPr sz="18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02A84C39-98A3-BA4D-B476-F2F3057EAE58}"/>
              </a:ext>
            </a:extLst>
          </p:cNvPr>
          <p:cNvSpPr>
            <a:spLocks noGrp="1"/>
          </p:cNvSpPr>
          <p:nvPr>
            <p:ph type="dt" sz="half" idx="13"/>
          </p:nvPr>
        </p:nvSpPr>
        <p:spPr/>
        <p:txBody>
          <a:bodyPr/>
          <a:lstStyle/>
          <a:p>
            <a:fld id="{A00C5283-2AC5-7848-863C-76C291E9D333}" type="datetime5">
              <a:rPr lang="en-US" smtClean="0"/>
              <a:t>11-Aug-23</a:t>
            </a:fld>
            <a:endParaRPr lang="en-US" dirty="0"/>
          </a:p>
        </p:txBody>
      </p:sp>
      <p:sp>
        <p:nvSpPr>
          <p:cNvPr id="10" name="Footer Placeholder 9">
            <a:extLst>
              <a:ext uri="{FF2B5EF4-FFF2-40B4-BE49-F238E27FC236}">
                <a16:creationId xmlns:a16="http://schemas.microsoft.com/office/drawing/2014/main" id="{FC65663B-DED1-3949-9E9B-A88798665171}"/>
              </a:ext>
            </a:extLst>
          </p:cNvPr>
          <p:cNvSpPr>
            <a:spLocks noGrp="1"/>
          </p:cNvSpPr>
          <p:nvPr>
            <p:ph type="ftr" sz="quarter" idx="14"/>
          </p:nvPr>
        </p:nvSpPr>
        <p:spPr/>
        <p:txBody>
          <a:bodyPr/>
          <a:lstStyle/>
          <a:p>
            <a:r>
              <a:rPr lang="en-US"/>
              <a:t>©2023 ANSYS / Confidential</a:t>
            </a:r>
            <a:endParaRPr lang="en-US" dirty="0"/>
          </a:p>
        </p:txBody>
      </p:sp>
      <p:sp>
        <p:nvSpPr>
          <p:cNvPr id="11" name="Slide Number Placeholder 10">
            <a:extLst>
              <a:ext uri="{FF2B5EF4-FFF2-40B4-BE49-F238E27FC236}">
                <a16:creationId xmlns:a16="http://schemas.microsoft.com/office/drawing/2014/main" id="{BD8D7C41-1E82-6B4B-93ED-8F66C7DF348C}"/>
              </a:ext>
            </a:extLst>
          </p:cNvPr>
          <p:cNvSpPr>
            <a:spLocks noGrp="1"/>
          </p:cNvSpPr>
          <p:nvPr>
            <p:ph type="sldNum" sz="quarter" idx="15"/>
          </p:nvPr>
        </p:nvSpPr>
        <p:spPr/>
        <p:txBody>
          <a:bodyPr/>
          <a:lstStyle/>
          <a:p>
            <a:fld id="{1909D2FC-EBC3-4E88-8B9A-2F52EBFF7A54}" type="slidenum">
              <a:rPr lang="en-US" smtClean="0"/>
              <a:pPr/>
              <a:t>‹#›</a:t>
            </a:fld>
            <a:endParaRPr lang="en-US"/>
          </a:p>
        </p:txBody>
      </p:sp>
      <p:sp>
        <p:nvSpPr>
          <p:cNvPr id="2" name="Title 1">
            <a:extLst>
              <a:ext uri="{FF2B5EF4-FFF2-40B4-BE49-F238E27FC236}">
                <a16:creationId xmlns:a16="http://schemas.microsoft.com/office/drawing/2014/main" id="{46FADBCF-BBA3-6947-BB61-97EDE275D26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5664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5950" y="1143001"/>
            <a:ext cx="2508250" cy="4571999"/>
          </a:xfrm>
        </p:spPr>
        <p:txBody>
          <a:bodyPr/>
          <a:lstStyle>
            <a:lvl1pPr>
              <a:defRPr sz="1800"/>
            </a:lvl1pPr>
            <a:lvl2pPr>
              <a:defRPr sz="1800"/>
            </a:lvl2pPr>
            <a:lvl3pPr>
              <a:defRPr sz="16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29001" y="1143001"/>
            <a:ext cx="2508250" cy="4571999"/>
          </a:xfrm>
        </p:spPr>
        <p:txBody>
          <a:bodyPr/>
          <a:lstStyle>
            <a:lvl1pPr>
              <a:defRPr sz="1800"/>
            </a:lvl1pPr>
            <a:lvl2pPr>
              <a:defRPr sz="1800"/>
            </a:lvl2pPr>
            <a:lvl3pPr>
              <a:defRPr sz="16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3"/>
          <p:cNvSpPr>
            <a:spLocks noGrp="1"/>
          </p:cNvSpPr>
          <p:nvPr>
            <p:ph sz="half" idx="12"/>
          </p:nvPr>
        </p:nvSpPr>
        <p:spPr>
          <a:xfrm>
            <a:off x="6248401" y="1150618"/>
            <a:ext cx="2514599" cy="4564382"/>
          </a:xfrm>
        </p:spPr>
        <p:txBody>
          <a:bodyPr/>
          <a:lstStyle>
            <a:lvl1pPr>
              <a:defRPr sz="1800"/>
            </a:lvl1pPr>
            <a:lvl2pPr>
              <a:defRPr sz="1800"/>
            </a:lvl2pPr>
            <a:lvl3pPr>
              <a:defRPr sz="16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02A84C39-98A3-BA4D-B476-F2F3057EAE58}"/>
              </a:ext>
            </a:extLst>
          </p:cNvPr>
          <p:cNvSpPr>
            <a:spLocks noGrp="1"/>
          </p:cNvSpPr>
          <p:nvPr>
            <p:ph type="dt" sz="half" idx="13"/>
          </p:nvPr>
        </p:nvSpPr>
        <p:spPr/>
        <p:txBody>
          <a:bodyPr/>
          <a:lstStyle/>
          <a:p>
            <a:fld id="{E44BBCB2-CF6A-0645-828D-E7B1FDEFB2AA}" type="datetime5">
              <a:rPr lang="en-US" smtClean="0"/>
              <a:t>11-Aug-23</a:t>
            </a:fld>
            <a:endParaRPr lang="en-US" dirty="0"/>
          </a:p>
        </p:txBody>
      </p:sp>
      <p:sp>
        <p:nvSpPr>
          <p:cNvPr id="10" name="Footer Placeholder 9">
            <a:extLst>
              <a:ext uri="{FF2B5EF4-FFF2-40B4-BE49-F238E27FC236}">
                <a16:creationId xmlns:a16="http://schemas.microsoft.com/office/drawing/2014/main" id="{FC65663B-DED1-3949-9E9B-A88798665171}"/>
              </a:ext>
            </a:extLst>
          </p:cNvPr>
          <p:cNvSpPr>
            <a:spLocks noGrp="1"/>
          </p:cNvSpPr>
          <p:nvPr>
            <p:ph type="ftr" sz="quarter" idx="14"/>
          </p:nvPr>
        </p:nvSpPr>
        <p:spPr/>
        <p:txBody>
          <a:bodyPr/>
          <a:lstStyle/>
          <a:p>
            <a:r>
              <a:rPr lang="en-US"/>
              <a:t>©2023 ANSYS / Confidential</a:t>
            </a:r>
            <a:endParaRPr lang="en-US" dirty="0"/>
          </a:p>
        </p:txBody>
      </p:sp>
      <p:sp>
        <p:nvSpPr>
          <p:cNvPr id="11" name="Slide Number Placeholder 10">
            <a:extLst>
              <a:ext uri="{FF2B5EF4-FFF2-40B4-BE49-F238E27FC236}">
                <a16:creationId xmlns:a16="http://schemas.microsoft.com/office/drawing/2014/main" id="{BD8D7C41-1E82-6B4B-93ED-8F66C7DF348C}"/>
              </a:ext>
            </a:extLst>
          </p:cNvPr>
          <p:cNvSpPr>
            <a:spLocks noGrp="1"/>
          </p:cNvSpPr>
          <p:nvPr>
            <p:ph type="sldNum" sz="quarter" idx="15"/>
          </p:nvPr>
        </p:nvSpPr>
        <p:spPr/>
        <p:txBody>
          <a:bodyPr/>
          <a:lstStyle/>
          <a:p>
            <a:fld id="{1909D2FC-EBC3-4E88-8B9A-2F52EBFF7A54}" type="slidenum">
              <a:rPr lang="en-US" smtClean="0"/>
              <a:pPr/>
              <a:t>‹#›</a:t>
            </a:fld>
            <a:endParaRPr lang="en-US"/>
          </a:p>
        </p:txBody>
      </p:sp>
      <p:sp>
        <p:nvSpPr>
          <p:cNvPr id="2" name="Title 1">
            <a:extLst>
              <a:ext uri="{FF2B5EF4-FFF2-40B4-BE49-F238E27FC236}">
                <a16:creationId xmlns:a16="http://schemas.microsoft.com/office/drawing/2014/main" id="{46FADBCF-BBA3-6947-BB61-97EDE275D260}"/>
              </a:ext>
            </a:extLst>
          </p:cNvPr>
          <p:cNvSpPr>
            <a:spLocks noGrp="1"/>
          </p:cNvSpPr>
          <p:nvPr>
            <p:ph type="title"/>
          </p:nvPr>
        </p:nvSpPr>
        <p:spPr/>
        <p:txBody>
          <a:bodyPr/>
          <a:lstStyle/>
          <a:p>
            <a:r>
              <a:rPr lang="en-US"/>
              <a:t>Click to edit Master title style</a:t>
            </a:r>
          </a:p>
        </p:txBody>
      </p:sp>
      <p:sp>
        <p:nvSpPr>
          <p:cNvPr id="24" name="Content Placeholder 3">
            <a:extLst>
              <a:ext uri="{FF2B5EF4-FFF2-40B4-BE49-F238E27FC236}">
                <a16:creationId xmlns:a16="http://schemas.microsoft.com/office/drawing/2014/main" id="{EF937B37-99CE-E44C-993C-96F64137FA5B}"/>
              </a:ext>
            </a:extLst>
          </p:cNvPr>
          <p:cNvSpPr>
            <a:spLocks noGrp="1"/>
          </p:cNvSpPr>
          <p:nvPr>
            <p:ph sz="half" idx="16"/>
          </p:nvPr>
        </p:nvSpPr>
        <p:spPr>
          <a:xfrm>
            <a:off x="9067800" y="1143000"/>
            <a:ext cx="2508247" cy="4564382"/>
          </a:xfrm>
        </p:spPr>
        <p:txBody>
          <a:bodyPr/>
          <a:lstStyle>
            <a:lvl1pPr>
              <a:defRPr sz="1800"/>
            </a:lvl1pPr>
            <a:lvl2pPr>
              <a:defRPr sz="1800"/>
            </a:lvl2pPr>
            <a:lvl3pPr>
              <a:defRPr sz="16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2233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6A771A-8E39-E44C-A8DD-E28422034FF9}" type="datetime5">
              <a:rPr lang="en-US" smtClean="0"/>
              <a:t>11-Aug-23</a:t>
            </a:fld>
            <a:endParaRPr lang="en-US"/>
          </a:p>
        </p:txBody>
      </p:sp>
      <p:sp>
        <p:nvSpPr>
          <p:cNvPr id="4" name="Footer Placeholder 3"/>
          <p:cNvSpPr>
            <a:spLocks noGrp="1"/>
          </p:cNvSpPr>
          <p:nvPr>
            <p:ph type="ftr" sz="quarter" idx="11"/>
          </p:nvPr>
        </p:nvSpPr>
        <p:spPr/>
        <p:txBody>
          <a:bodyPr/>
          <a:lstStyle/>
          <a:p>
            <a:r>
              <a:rPr lang="en-US"/>
              <a:t>©2023 ANSYS / Confidential</a:t>
            </a:r>
          </a:p>
        </p:txBody>
      </p:sp>
      <p:sp>
        <p:nvSpPr>
          <p:cNvPr id="5" name="Slide Number Placeholder 4"/>
          <p:cNvSpPr>
            <a:spLocks noGrp="1"/>
          </p:cNvSpPr>
          <p:nvPr>
            <p:ph type="sldNum" sz="quarter" idx="12"/>
          </p:nvPr>
        </p:nvSpPr>
        <p:spPr/>
        <p:txBody>
          <a:bodyPr/>
          <a:lstStyle/>
          <a:p>
            <a:fld id="{1909D2FC-EBC3-4E88-8B9A-2F52EBFF7A54}" type="slidenum">
              <a:rPr lang="en-US" smtClean="0"/>
              <a:t>‹#›</a:t>
            </a:fld>
            <a:endParaRPr lang="en-US"/>
          </a:p>
        </p:txBody>
      </p:sp>
    </p:spTree>
    <p:extLst>
      <p:ext uri="{BB962C8B-B14F-4D97-AF65-F5344CB8AC3E}">
        <p14:creationId xmlns:p14="http://schemas.microsoft.com/office/powerpoint/2010/main" val="1953726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1AA3D87-8F33-26FB-0DD6-20787722BD82}"/>
              </a:ext>
            </a:extLst>
          </p:cNvPr>
          <p:cNvGrpSpPr/>
          <p:nvPr userDrawn="1"/>
        </p:nvGrpSpPr>
        <p:grpSpPr>
          <a:xfrm>
            <a:off x="0" y="0"/>
            <a:ext cx="12192000" cy="6858000"/>
            <a:chOff x="0" y="0"/>
            <a:chExt cx="12192000" cy="6858000"/>
          </a:xfrm>
        </p:grpSpPr>
        <p:pic>
          <p:nvPicPr>
            <p:cNvPr id="17" name="Picture 16">
              <a:extLst>
                <a:ext uri="{FF2B5EF4-FFF2-40B4-BE49-F238E27FC236}">
                  <a16:creationId xmlns:a16="http://schemas.microsoft.com/office/drawing/2014/main" id="{C44B7422-BD6D-0860-36B7-2E25DB9325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8" name="Group 17">
              <a:extLst>
                <a:ext uri="{FF2B5EF4-FFF2-40B4-BE49-F238E27FC236}">
                  <a16:creationId xmlns:a16="http://schemas.microsoft.com/office/drawing/2014/main" id="{55A0B667-66CE-A565-D5CE-656555E50D84}"/>
                </a:ext>
              </a:extLst>
            </p:cNvPr>
            <p:cNvGrpSpPr/>
            <p:nvPr userDrawn="1"/>
          </p:nvGrpSpPr>
          <p:grpSpPr>
            <a:xfrm>
              <a:off x="9959791" y="6018959"/>
              <a:ext cx="1843979" cy="572380"/>
              <a:chOff x="9959791" y="6018959"/>
              <a:chExt cx="1843979" cy="572380"/>
            </a:xfrm>
          </p:grpSpPr>
          <p:sp>
            <p:nvSpPr>
              <p:cNvPr id="19" name="Freeform 18">
                <a:extLst>
                  <a:ext uri="{FF2B5EF4-FFF2-40B4-BE49-F238E27FC236}">
                    <a16:creationId xmlns:a16="http://schemas.microsoft.com/office/drawing/2014/main" id="{807E4C0A-B160-468E-143A-5CB1189C8E81}"/>
                  </a:ext>
                </a:extLst>
              </p:cNvPr>
              <p:cNvSpPr/>
              <p:nvPr/>
            </p:nvSpPr>
            <p:spPr>
              <a:xfrm>
                <a:off x="9959791" y="6018959"/>
                <a:ext cx="311752" cy="455789"/>
              </a:xfrm>
              <a:custGeom>
                <a:avLst/>
                <a:gdLst>
                  <a:gd name="connsiteX0" fmla="*/ 311752 w 311752"/>
                  <a:gd name="connsiteY0" fmla="*/ 0 h 455789"/>
                  <a:gd name="connsiteX1" fmla="*/ 186741 w 311752"/>
                  <a:gd name="connsiteY1" fmla="*/ 0 h 455789"/>
                  <a:gd name="connsiteX2" fmla="*/ 0 w 311752"/>
                  <a:gd name="connsiteY2" fmla="*/ 455789 h 455789"/>
                  <a:gd name="connsiteX3" fmla="*/ 125011 w 311752"/>
                  <a:gd name="connsiteY3" fmla="*/ 455789 h 455789"/>
                </a:gdLst>
                <a:ahLst/>
                <a:cxnLst>
                  <a:cxn ang="0">
                    <a:pos x="connsiteX0" y="connsiteY0"/>
                  </a:cxn>
                  <a:cxn ang="0">
                    <a:pos x="connsiteX1" y="connsiteY1"/>
                  </a:cxn>
                  <a:cxn ang="0">
                    <a:pos x="connsiteX2" y="connsiteY2"/>
                  </a:cxn>
                  <a:cxn ang="0">
                    <a:pos x="connsiteX3" y="connsiteY3"/>
                  </a:cxn>
                </a:cxnLst>
                <a:rect l="l" t="t" r="r" b="b"/>
                <a:pathLst>
                  <a:path w="311752" h="455789">
                    <a:moveTo>
                      <a:pt x="311752" y="0"/>
                    </a:moveTo>
                    <a:lnTo>
                      <a:pt x="186741" y="0"/>
                    </a:lnTo>
                    <a:lnTo>
                      <a:pt x="0" y="455789"/>
                    </a:lnTo>
                    <a:lnTo>
                      <a:pt x="125011" y="455789"/>
                    </a:lnTo>
                    <a:close/>
                  </a:path>
                </a:pathLst>
              </a:custGeom>
              <a:solidFill>
                <a:srgbClr val="FFB71B"/>
              </a:solidFill>
              <a:ln w="3031"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54152845-0C11-8F0C-72BF-395CBB5A5E91}"/>
                  </a:ext>
                </a:extLst>
              </p:cNvPr>
              <p:cNvSpPr/>
              <p:nvPr/>
            </p:nvSpPr>
            <p:spPr>
              <a:xfrm>
                <a:off x="10237380" y="6033335"/>
                <a:ext cx="250599" cy="441412"/>
              </a:xfrm>
              <a:custGeom>
                <a:avLst/>
                <a:gdLst>
                  <a:gd name="connsiteX0" fmla="*/ 62764 w 250599"/>
                  <a:gd name="connsiteY0" fmla="*/ 0 h 441412"/>
                  <a:gd name="connsiteX1" fmla="*/ 0 w 250599"/>
                  <a:gd name="connsiteY1" fmla="*/ 153186 h 441412"/>
                  <a:gd name="connsiteX2" fmla="*/ 118081 w 250599"/>
                  <a:gd name="connsiteY2" fmla="*/ 441413 h 441412"/>
                  <a:gd name="connsiteX3" fmla="*/ 250599 w 250599"/>
                  <a:gd name="connsiteY3" fmla="*/ 441413 h 441412"/>
                </a:gdLst>
                <a:ahLst/>
                <a:cxnLst>
                  <a:cxn ang="0">
                    <a:pos x="connsiteX0" y="connsiteY0"/>
                  </a:cxn>
                  <a:cxn ang="0">
                    <a:pos x="connsiteX1" y="connsiteY1"/>
                  </a:cxn>
                  <a:cxn ang="0">
                    <a:pos x="connsiteX2" y="connsiteY2"/>
                  </a:cxn>
                  <a:cxn ang="0">
                    <a:pos x="connsiteX3" y="connsiteY3"/>
                  </a:cxn>
                </a:cxnLst>
                <a:rect l="l" t="t" r="r" b="b"/>
                <a:pathLst>
                  <a:path w="250599" h="441412">
                    <a:moveTo>
                      <a:pt x="62764" y="0"/>
                    </a:moveTo>
                    <a:lnTo>
                      <a:pt x="0" y="153186"/>
                    </a:lnTo>
                    <a:lnTo>
                      <a:pt x="118081" y="441413"/>
                    </a:lnTo>
                    <a:lnTo>
                      <a:pt x="250599" y="441413"/>
                    </a:lnTo>
                    <a:close/>
                  </a:path>
                </a:pathLst>
              </a:custGeom>
              <a:solidFill>
                <a:schemeClr val="tx1"/>
              </a:solidFill>
              <a:ln w="3031"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A5A0D285-EDD5-5404-4501-A0E7BB1B8442}"/>
                  </a:ext>
                </a:extLst>
              </p:cNvPr>
              <p:cNvSpPr/>
              <p:nvPr/>
            </p:nvSpPr>
            <p:spPr>
              <a:xfrm>
                <a:off x="10513480" y="6148772"/>
                <a:ext cx="314305" cy="327860"/>
              </a:xfrm>
              <a:custGeom>
                <a:avLst/>
                <a:gdLst>
                  <a:gd name="connsiteX0" fmla="*/ 213762 w 314305"/>
                  <a:gd name="connsiteY0" fmla="*/ 327861 h 327860"/>
                  <a:gd name="connsiteX1" fmla="*/ 213762 w 314305"/>
                  <a:gd name="connsiteY1" fmla="*/ 139722 h 327860"/>
                  <a:gd name="connsiteX2" fmla="*/ 202151 w 314305"/>
                  <a:gd name="connsiteY2" fmla="*/ 93523 h 327860"/>
                  <a:gd name="connsiteX3" fmla="*/ 166195 w 314305"/>
                  <a:gd name="connsiteY3" fmla="*/ 79237 h 327860"/>
                  <a:gd name="connsiteX4" fmla="*/ 118537 w 314305"/>
                  <a:gd name="connsiteY4" fmla="*/ 98142 h 327860"/>
                  <a:gd name="connsiteX5" fmla="*/ 100544 w 314305"/>
                  <a:gd name="connsiteY5" fmla="*/ 148749 h 327860"/>
                  <a:gd name="connsiteX6" fmla="*/ 100544 w 314305"/>
                  <a:gd name="connsiteY6" fmla="*/ 327861 h 327860"/>
                  <a:gd name="connsiteX7" fmla="*/ 0 w 314305"/>
                  <a:gd name="connsiteY7" fmla="*/ 327861 h 327860"/>
                  <a:gd name="connsiteX8" fmla="*/ 0 w 314305"/>
                  <a:gd name="connsiteY8" fmla="*/ 7750 h 327860"/>
                  <a:gd name="connsiteX9" fmla="*/ 97960 w 314305"/>
                  <a:gd name="connsiteY9" fmla="*/ 7750 h 327860"/>
                  <a:gd name="connsiteX10" fmla="*/ 97960 w 314305"/>
                  <a:gd name="connsiteY10" fmla="*/ 49542 h 327860"/>
                  <a:gd name="connsiteX11" fmla="*/ 139357 w 314305"/>
                  <a:gd name="connsiteY11" fmla="*/ 13738 h 327860"/>
                  <a:gd name="connsiteX12" fmla="*/ 200419 w 314305"/>
                  <a:gd name="connsiteY12" fmla="*/ 0 h 327860"/>
                  <a:gd name="connsiteX13" fmla="*/ 286191 w 314305"/>
                  <a:gd name="connsiteY13" fmla="*/ 33798 h 327860"/>
                  <a:gd name="connsiteX14" fmla="*/ 314305 w 314305"/>
                  <a:gd name="connsiteY14" fmla="*/ 135193 h 327860"/>
                  <a:gd name="connsiteX15" fmla="*/ 314305 w 314305"/>
                  <a:gd name="connsiteY15" fmla="*/ 327861 h 327860"/>
                  <a:gd name="connsiteX16" fmla="*/ 213762 w 314305"/>
                  <a:gd name="connsiteY16" fmla="*/ 327861 h 3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4305" h="327860">
                    <a:moveTo>
                      <a:pt x="213762" y="327861"/>
                    </a:moveTo>
                    <a:lnTo>
                      <a:pt x="213762" y="139722"/>
                    </a:lnTo>
                    <a:cubicBezTo>
                      <a:pt x="213762" y="118658"/>
                      <a:pt x="209871" y="103127"/>
                      <a:pt x="202151" y="93523"/>
                    </a:cubicBezTo>
                    <a:cubicBezTo>
                      <a:pt x="194522" y="84040"/>
                      <a:pt x="182425" y="79237"/>
                      <a:pt x="166195" y="79237"/>
                    </a:cubicBezTo>
                    <a:cubicBezTo>
                      <a:pt x="146500" y="79237"/>
                      <a:pt x="130452" y="85590"/>
                      <a:pt x="118537" y="98142"/>
                    </a:cubicBezTo>
                    <a:cubicBezTo>
                      <a:pt x="106592" y="110695"/>
                      <a:pt x="100544" y="127716"/>
                      <a:pt x="100544" y="148749"/>
                    </a:cubicBezTo>
                    <a:lnTo>
                      <a:pt x="100544" y="327861"/>
                    </a:lnTo>
                    <a:lnTo>
                      <a:pt x="0" y="327861"/>
                    </a:lnTo>
                    <a:lnTo>
                      <a:pt x="0" y="7750"/>
                    </a:lnTo>
                    <a:lnTo>
                      <a:pt x="97960" y="7750"/>
                    </a:lnTo>
                    <a:lnTo>
                      <a:pt x="97960" y="49542"/>
                    </a:lnTo>
                    <a:cubicBezTo>
                      <a:pt x="108872" y="34133"/>
                      <a:pt x="122792" y="22096"/>
                      <a:pt x="139357" y="13738"/>
                    </a:cubicBezTo>
                    <a:cubicBezTo>
                      <a:pt x="157350" y="4620"/>
                      <a:pt x="177897" y="0"/>
                      <a:pt x="200419" y="0"/>
                    </a:cubicBezTo>
                    <a:cubicBezTo>
                      <a:pt x="238594" y="0"/>
                      <a:pt x="267438" y="11367"/>
                      <a:pt x="286191" y="33798"/>
                    </a:cubicBezTo>
                    <a:cubicBezTo>
                      <a:pt x="304853" y="56168"/>
                      <a:pt x="314305" y="90270"/>
                      <a:pt x="314305" y="135193"/>
                    </a:cubicBezTo>
                    <a:lnTo>
                      <a:pt x="314305" y="327861"/>
                    </a:lnTo>
                    <a:lnTo>
                      <a:pt x="213762" y="327861"/>
                    </a:lnTo>
                    <a:close/>
                  </a:path>
                </a:pathLst>
              </a:custGeom>
              <a:solidFill>
                <a:schemeClr val="tx1"/>
              </a:solidFill>
              <a:ln w="3031"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E4FC35DD-D29C-C665-66F7-74DDD32B929C}"/>
                  </a:ext>
                </a:extLst>
              </p:cNvPr>
              <p:cNvSpPr/>
              <p:nvPr/>
            </p:nvSpPr>
            <p:spPr>
              <a:xfrm>
                <a:off x="10870672" y="6148772"/>
                <a:ext cx="283576" cy="333027"/>
              </a:xfrm>
              <a:custGeom>
                <a:avLst/>
                <a:gdLst>
                  <a:gd name="connsiteX0" fmla="*/ 145193 w 283576"/>
                  <a:gd name="connsiteY0" fmla="*/ 333028 h 333027"/>
                  <a:gd name="connsiteX1" fmla="*/ 64405 w 283576"/>
                  <a:gd name="connsiteY1" fmla="*/ 322967 h 333027"/>
                  <a:gd name="connsiteX2" fmla="*/ 973 w 283576"/>
                  <a:gd name="connsiteY2" fmla="*/ 294002 h 333027"/>
                  <a:gd name="connsiteX3" fmla="*/ 0 w 283576"/>
                  <a:gd name="connsiteY3" fmla="*/ 293333 h 333027"/>
                  <a:gd name="connsiteX4" fmla="*/ 26929 w 283576"/>
                  <a:gd name="connsiteY4" fmla="*/ 223305 h 333027"/>
                  <a:gd name="connsiteX5" fmla="*/ 28510 w 283576"/>
                  <a:gd name="connsiteY5" fmla="*/ 224369 h 333027"/>
                  <a:gd name="connsiteX6" fmla="*/ 84951 w 283576"/>
                  <a:gd name="connsiteY6" fmla="*/ 251298 h 333027"/>
                  <a:gd name="connsiteX7" fmla="*/ 147138 w 283576"/>
                  <a:gd name="connsiteY7" fmla="*/ 260903 h 333027"/>
                  <a:gd name="connsiteX8" fmla="*/ 181574 w 283576"/>
                  <a:gd name="connsiteY8" fmla="*/ 253699 h 333027"/>
                  <a:gd name="connsiteX9" fmla="*/ 193428 w 283576"/>
                  <a:gd name="connsiteY9" fmla="*/ 234673 h 333027"/>
                  <a:gd name="connsiteX10" fmla="*/ 185313 w 283576"/>
                  <a:gd name="connsiteY10" fmla="*/ 217804 h 333027"/>
                  <a:gd name="connsiteX11" fmla="*/ 153277 w 283576"/>
                  <a:gd name="connsiteY11" fmla="*/ 206436 h 333027"/>
                  <a:gd name="connsiteX12" fmla="*/ 101607 w 283576"/>
                  <a:gd name="connsiteY12" fmla="*/ 194796 h 333027"/>
                  <a:gd name="connsiteX13" fmla="*/ 33373 w 283576"/>
                  <a:gd name="connsiteY13" fmla="*/ 162426 h 333027"/>
                  <a:gd name="connsiteX14" fmla="*/ 11276 w 283576"/>
                  <a:gd name="connsiteY14" fmla="*/ 102246 h 333027"/>
                  <a:gd name="connsiteX15" fmla="*/ 28722 w 283576"/>
                  <a:gd name="connsiteY15" fmla="*/ 49026 h 333027"/>
                  <a:gd name="connsiteX16" fmla="*/ 77779 w 283576"/>
                  <a:gd name="connsiteY16" fmla="*/ 13039 h 333027"/>
                  <a:gd name="connsiteX17" fmla="*/ 149721 w 283576"/>
                  <a:gd name="connsiteY17" fmla="*/ 0 h 333027"/>
                  <a:gd name="connsiteX18" fmla="*/ 216680 w 283576"/>
                  <a:gd name="connsiteY18" fmla="*/ 10395 h 333027"/>
                  <a:gd name="connsiteX19" fmla="*/ 275219 w 283576"/>
                  <a:gd name="connsiteY19" fmla="*/ 39664 h 333027"/>
                  <a:gd name="connsiteX20" fmla="*/ 276191 w 283576"/>
                  <a:gd name="connsiteY20" fmla="*/ 40363 h 333027"/>
                  <a:gd name="connsiteX21" fmla="*/ 249201 w 283576"/>
                  <a:gd name="connsiteY21" fmla="*/ 107808 h 333027"/>
                  <a:gd name="connsiteX22" fmla="*/ 247621 w 283576"/>
                  <a:gd name="connsiteY22" fmla="*/ 106714 h 333027"/>
                  <a:gd name="connsiteX23" fmla="*/ 149053 w 283576"/>
                  <a:gd name="connsiteY23" fmla="*/ 72125 h 333027"/>
                  <a:gd name="connsiteX24" fmla="*/ 114312 w 283576"/>
                  <a:gd name="connsiteY24" fmla="*/ 79663 h 333027"/>
                  <a:gd name="connsiteX25" fmla="*/ 102155 w 283576"/>
                  <a:gd name="connsiteY25" fmla="*/ 100300 h 333027"/>
                  <a:gd name="connsiteX26" fmla="*/ 109267 w 283576"/>
                  <a:gd name="connsiteY26" fmla="*/ 115254 h 333027"/>
                  <a:gd name="connsiteX27" fmla="*/ 135862 w 283576"/>
                  <a:gd name="connsiteY27" fmla="*/ 125983 h 333027"/>
                  <a:gd name="connsiteX28" fmla="*/ 189386 w 283576"/>
                  <a:gd name="connsiteY28" fmla="*/ 138232 h 333027"/>
                  <a:gd name="connsiteX29" fmla="*/ 260842 w 283576"/>
                  <a:gd name="connsiteY29" fmla="*/ 171909 h 333027"/>
                  <a:gd name="connsiteX30" fmla="*/ 283577 w 283576"/>
                  <a:gd name="connsiteY30" fmla="*/ 233366 h 333027"/>
                  <a:gd name="connsiteX31" fmla="*/ 246466 w 283576"/>
                  <a:gd name="connsiteY31" fmla="*/ 306615 h 333027"/>
                  <a:gd name="connsiteX32" fmla="*/ 145193 w 283576"/>
                  <a:gd name="connsiteY32" fmla="*/ 333028 h 33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83576" h="333027">
                    <a:moveTo>
                      <a:pt x="145193" y="333028"/>
                    </a:moveTo>
                    <a:cubicBezTo>
                      <a:pt x="115953" y="333028"/>
                      <a:pt x="88751" y="329654"/>
                      <a:pt x="64405" y="322967"/>
                    </a:cubicBezTo>
                    <a:cubicBezTo>
                      <a:pt x="39999" y="316250"/>
                      <a:pt x="18662" y="306524"/>
                      <a:pt x="973" y="294002"/>
                    </a:cubicBezTo>
                    <a:lnTo>
                      <a:pt x="0" y="293333"/>
                    </a:lnTo>
                    <a:lnTo>
                      <a:pt x="26929" y="223305"/>
                    </a:lnTo>
                    <a:lnTo>
                      <a:pt x="28510" y="224369"/>
                    </a:lnTo>
                    <a:cubicBezTo>
                      <a:pt x="45530" y="235858"/>
                      <a:pt x="64527" y="244915"/>
                      <a:pt x="84951" y="251298"/>
                    </a:cubicBezTo>
                    <a:cubicBezTo>
                      <a:pt x="105376" y="257681"/>
                      <a:pt x="126318" y="260903"/>
                      <a:pt x="147138" y="260903"/>
                    </a:cubicBezTo>
                    <a:cubicBezTo>
                      <a:pt x="161879" y="260903"/>
                      <a:pt x="173459" y="258471"/>
                      <a:pt x="181574" y="253699"/>
                    </a:cubicBezTo>
                    <a:cubicBezTo>
                      <a:pt x="189538" y="249019"/>
                      <a:pt x="193428" y="242788"/>
                      <a:pt x="193428" y="234673"/>
                    </a:cubicBezTo>
                    <a:cubicBezTo>
                      <a:pt x="193428" y="227378"/>
                      <a:pt x="190784" y="221846"/>
                      <a:pt x="185313" y="217804"/>
                    </a:cubicBezTo>
                    <a:cubicBezTo>
                      <a:pt x="179690" y="213640"/>
                      <a:pt x="168900" y="209841"/>
                      <a:pt x="153277" y="206436"/>
                    </a:cubicBezTo>
                    <a:lnTo>
                      <a:pt x="101607" y="194796"/>
                    </a:lnTo>
                    <a:cubicBezTo>
                      <a:pt x="70879" y="187896"/>
                      <a:pt x="47931" y="176985"/>
                      <a:pt x="33373" y="162426"/>
                    </a:cubicBezTo>
                    <a:cubicBezTo>
                      <a:pt x="18723" y="147746"/>
                      <a:pt x="11276" y="127503"/>
                      <a:pt x="11276" y="102246"/>
                    </a:cubicBezTo>
                    <a:cubicBezTo>
                      <a:pt x="11276" y="82186"/>
                      <a:pt x="17142" y="64283"/>
                      <a:pt x="28722" y="49026"/>
                    </a:cubicBezTo>
                    <a:cubicBezTo>
                      <a:pt x="40242" y="33829"/>
                      <a:pt x="56746" y="21701"/>
                      <a:pt x="77779" y="13039"/>
                    </a:cubicBezTo>
                    <a:cubicBezTo>
                      <a:pt x="98750" y="4377"/>
                      <a:pt x="122944" y="0"/>
                      <a:pt x="149721" y="0"/>
                    </a:cubicBezTo>
                    <a:cubicBezTo>
                      <a:pt x="172547" y="0"/>
                      <a:pt x="195069" y="3495"/>
                      <a:pt x="216680" y="10395"/>
                    </a:cubicBezTo>
                    <a:cubicBezTo>
                      <a:pt x="238290" y="17325"/>
                      <a:pt x="257985" y="27172"/>
                      <a:pt x="275219" y="39664"/>
                    </a:cubicBezTo>
                    <a:lnTo>
                      <a:pt x="276191" y="40363"/>
                    </a:lnTo>
                    <a:lnTo>
                      <a:pt x="249201" y="107808"/>
                    </a:lnTo>
                    <a:lnTo>
                      <a:pt x="247621" y="106714"/>
                    </a:lnTo>
                    <a:cubicBezTo>
                      <a:pt x="214461" y="83766"/>
                      <a:pt x="181301" y="72125"/>
                      <a:pt x="149053" y="72125"/>
                    </a:cubicBezTo>
                    <a:cubicBezTo>
                      <a:pt x="134312" y="72125"/>
                      <a:pt x="122640" y="74648"/>
                      <a:pt x="114312" y="79663"/>
                    </a:cubicBezTo>
                    <a:cubicBezTo>
                      <a:pt x="106136" y="84587"/>
                      <a:pt x="102155" y="91334"/>
                      <a:pt x="102155" y="100300"/>
                    </a:cubicBezTo>
                    <a:cubicBezTo>
                      <a:pt x="102155" y="106744"/>
                      <a:pt x="104495" y="111637"/>
                      <a:pt x="109267" y="115254"/>
                    </a:cubicBezTo>
                    <a:cubicBezTo>
                      <a:pt x="114251" y="118993"/>
                      <a:pt x="123218" y="122610"/>
                      <a:pt x="135862" y="125983"/>
                    </a:cubicBezTo>
                    <a:lnTo>
                      <a:pt x="189386" y="138232"/>
                    </a:lnTo>
                    <a:cubicBezTo>
                      <a:pt x="221816" y="145588"/>
                      <a:pt x="245858" y="156894"/>
                      <a:pt x="260842" y="171909"/>
                    </a:cubicBezTo>
                    <a:cubicBezTo>
                      <a:pt x="275918" y="186984"/>
                      <a:pt x="283577" y="207652"/>
                      <a:pt x="283577" y="233366"/>
                    </a:cubicBezTo>
                    <a:cubicBezTo>
                      <a:pt x="283577" y="264307"/>
                      <a:pt x="271085" y="288926"/>
                      <a:pt x="246466" y="306615"/>
                    </a:cubicBezTo>
                    <a:cubicBezTo>
                      <a:pt x="222029" y="324122"/>
                      <a:pt x="187927" y="333028"/>
                      <a:pt x="145193" y="333028"/>
                    </a:cubicBezTo>
                    <a:close/>
                  </a:path>
                </a:pathLst>
              </a:custGeom>
              <a:solidFill>
                <a:schemeClr val="tx1"/>
              </a:solidFill>
              <a:ln w="3031"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66BF89D-C417-E268-6E1E-7C0F0BD10B0B}"/>
                  </a:ext>
                </a:extLst>
              </p:cNvPr>
              <p:cNvSpPr/>
              <p:nvPr/>
            </p:nvSpPr>
            <p:spPr>
              <a:xfrm>
                <a:off x="11520133" y="6148802"/>
                <a:ext cx="283637" cy="332997"/>
              </a:xfrm>
              <a:custGeom>
                <a:avLst/>
                <a:gdLst>
                  <a:gd name="connsiteX0" fmla="*/ 145223 w 283637"/>
                  <a:gd name="connsiteY0" fmla="*/ 332997 h 332997"/>
                  <a:gd name="connsiteX1" fmla="*/ 64435 w 283637"/>
                  <a:gd name="connsiteY1" fmla="*/ 322937 h 332997"/>
                  <a:gd name="connsiteX2" fmla="*/ 972 w 283637"/>
                  <a:gd name="connsiteY2" fmla="*/ 293971 h 332997"/>
                  <a:gd name="connsiteX3" fmla="*/ 0 w 283637"/>
                  <a:gd name="connsiteY3" fmla="*/ 293303 h 332997"/>
                  <a:gd name="connsiteX4" fmla="*/ 26960 w 283637"/>
                  <a:gd name="connsiteY4" fmla="*/ 223275 h 332997"/>
                  <a:gd name="connsiteX5" fmla="*/ 28540 w 283637"/>
                  <a:gd name="connsiteY5" fmla="*/ 224339 h 332997"/>
                  <a:gd name="connsiteX6" fmla="*/ 84982 w 283637"/>
                  <a:gd name="connsiteY6" fmla="*/ 251268 h 332997"/>
                  <a:gd name="connsiteX7" fmla="*/ 147168 w 283637"/>
                  <a:gd name="connsiteY7" fmla="*/ 260872 h 332997"/>
                  <a:gd name="connsiteX8" fmla="*/ 181605 w 283637"/>
                  <a:gd name="connsiteY8" fmla="*/ 253669 h 332997"/>
                  <a:gd name="connsiteX9" fmla="*/ 193458 w 283637"/>
                  <a:gd name="connsiteY9" fmla="*/ 234642 h 332997"/>
                  <a:gd name="connsiteX10" fmla="*/ 185343 w 283637"/>
                  <a:gd name="connsiteY10" fmla="*/ 217804 h 332997"/>
                  <a:gd name="connsiteX11" fmla="*/ 153308 w 283637"/>
                  <a:gd name="connsiteY11" fmla="*/ 206436 h 332997"/>
                  <a:gd name="connsiteX12" fmla="*/ 101638 w 283637"/>
                  <a:gd name="connsiteY12" fmla="*/ 194796 h 332997"/>
                  <a:gd name="connsiteX13" fmla="*/ 33434 w 283637"/>
                  <a:gd name="connsiteY13" fmla="*/ 162426 h 332997"/>
                  <a:gd name="connsiteX14" fmla="*/ 11367 w 283637"/>
                  <a:gd name="connsiteY14" fmla="*/ 102246 h 332997"/>
                  <a:gd name="connsiteX15" fmla="*/ 28783 w 283637"/>
                  <a:gd name="connsiteY15" fmla="*/ 49026 h 332997"/>
                  <a:gd name="connsiteX16" fmla="*/ 77839 w 283637"/>
                  <a:gd name="connsiteY16" fmla="*/ 13039 h 332997"/>
                  <a:gd name="connsiteX17" fmla="*/ 149782 w 283637"/>
                  <a:gd name="connsiteY17" fmla="*/ 0 h 332997"/>
                  <a:gd name="connsiteX18" fmla="*/ 216740 w 283637"/>
                  <a:gd name="connsiteY18" fmla="*/ 10395 h 332997"/>
                  <a:gd name="connsiteX19" fmla="*/ 275279 w 283637"/>
                  <a:gd name="connsiteY19" fmla="*/ 39664 h 332997"/>
                  <a:gd name="connsiteX20" fmla="*/ 276221 w 283637"/>
                  <a:gd name="connsiteY20" fmla="*/ 40363 h 332997"/>
                  <a:gd name="connsiteX21" fmla="*/ 249262 w 283637"/>
                  <a:gd name="connsiteY21" fmla="*/ 107808 h 332997"/>
                  <a:gd name="connsiteX22" fmla="*/ 247682 w 283637"/>
                  <a:gd name="connsiteY22" fmla="*/ 106714 h 332997"/>
                  <a:gd name="connsiteX23" fmla="*/ 149113 w 283637"/>
                  <a:gd name="connsiteY23" fmla="*/ 72125 h 332997"/>
                  <a:gd name="connsiteX24" fmla="*/ 114373 w 283637"/>
                  <a:gd name="connsiteY24" fmla="*/ 79663 h 332997"/>
                  <a:gd name="connsiteX25" fmla="*/ 102185 w 283637"/>
                  <a:gd name="connsiteY25" fmla="*/ 100300 h 332997"/>
                  <a:gd name="connsiteX26" fmla="*/ 109328 w 283637"/>
                  <a:gd name="connsiteY26" fmla="*/ 115224 h 332997"/>
                  <a:gd name="connsiteX27" fmla="*/ 135922 w 283637"/>
                  <a:gd name="connsiteY27" fmla="*/ 125953 h 332997"/>
                  <a:gd name="connsiteX28" fmla="*/ 189477 w 283637"/>
                  <a:gd name="connsiteY28" fmla="*/ 138202 h 332997"/>
                  <a:gd name="connsiteX29" fmla="*/ 260933 w 283637"/>
                  <a:gd name="connsiteY29" fmla="*/ 171878 h 332997"/>
                  <a:gd name="connsiteX30" fmla="*/ 283638 w 283637"/>
                  <a:gd name="connsiteY30" fmla="*/ 233335 h 332997"/>
                  <a:gd name="connsiteX31" fmla="*/ 246527 w 283637"/>
                  <a:gd name="connsiteY31" fmla="*/ 306585 h 332997"/>
                  <a:gd name="connsiteX32" fmla="*/ 145223 w 283637"/>
                  <a:gd name="connsiteY32" fmla="*/ 332997 h 33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83637" h="332997">
                    <a:moveTo>
                      <a:pt x="145223" y="332997"/>
                    </a:moveTo>
                    <a:cubicBezTo>
                      <a:pt x="115953" y="332997"/>
                      <a:pt x="88781" y="329624"/>
                      <a:pt x="64435" y="322937"/>
                    </a:cubicBezTo>
                    <a:cubicBezTo>
                      <a:pt x="40059" y="316250"/>
                      <a:pt x="18692" y="306494"/>
                      <a:pt x="972" y="293971"/>
                    </a:cubicBezTo>
                    <a:lnTo>
                      <a:pt x="0" y="293303"/>
                    </a:lnTo>
                    <a:lnTo>
                      <a:pt x="26960" y="223275"/>
                    </a:lnTo>
                    <a:lnTo>
                      <a:pt x="28540" y="224339"/>
                    </a:lnTo>
                    <a:cubicBezTo>
                      <a:pt x="45530" y="235828"/>
                      <a:pt x="64527" y="244885"/>
                      <a:pt x="84982" y="251268"/>
                    </a:cubicBezTo>
                    <a:cubicBezTo>
                      <a:pt x="105407" y="257650"/>
                      <a:pt x="126348" y="260872"/>
                      <a:pt x="147168" y="260872"/>
                    </a:cubicBezTo>
                    <a:cubicBezTo>
                      <a:pt x="161909" y="260872"/>
                      <a:pt x="173489" y="258441"/>
                      <a:pt x="181605" y="253669"/>
                    </a:cubicBezTo>
                    <a:cubicBezTo>
                      <a:pt x="189568" y="248988"/>
                      <a:pt x="193458" y="242757"/>
                      <a:pt x="193458" y="234642"/>
                    </a:cubicBezTo>
                    <a:cubicBezTo>
                      <a:pt x="193458" y="227317"/>
                      <a:pt x="190814" y="221816"/>
                      <a:pt x="185343" y="217804"/>
                    </a:cubicBezTo>
                    <a:cubicBezTo>
                      <a:pt x="179720" y="213640"/>
                      <a:pt x="168961" y="209841"/>
                      <a:pt x="153308" y="206436"/>
                    </a:cubicBezTo>
                    <a:lnTo>
                      <a:pt x="101638" y="194796"/>
                    </a:lnTo>
                    <a:cubicBezTo>
                      <a:pt x="70940" y="187896"/>
                      <a:pt x="47992" y="176985"/>
                      <a:pt x="33434" y="162426"/>
                    </a:cubicBezTo>
                    <a:cubicBezTo>
                      <a:pt x="18784" y="147776"/>
                      <a:pt x="11367" y="127533"/>
                      <a:pt x="11367" y="102246"/>
                    </a:cubicBezTo>
                    <a:cubicBezTo>
                      <a:pt x="11367" y="82216"/>
                      <a:pt x="17233" y="64283"/>
                      <a:pt x="28783" y="49026"/>
                    </a:cubicBezTo>
                    <a:cubicBezTo>
                      <a:pt x="40302" y="33829"/>
                      <a:pt x="56806" y="21701"/>
                      <a:pt x="77839" y="13039"/>
                    </a:cubicBezTo>
                    <a:cubicBezTo>
                      <a:pt x="98811" y="4377"/>
                      <a:pt x="123005" y="0"/>
                      <a:pt x="149782" y="0"/>
                    </a:cubicBezTo>
                    <a:cubicBezTo>
                      <a:pt x="172638" y="0"/>
                      <a:pt x="195160" y="3495"/>
                      <a:pt x="216740" y="10395"/>
                    </a:cubicBezTo>
                    <a:cubicBezTo>
                      <a:pt x="238351" y="17325"/>
                      <a:pt x="258076" y="27172"/>
                      <a:pt x="275279" y="39664"/>
                    </a:cubicBezTo>
                    <a:lnTo>
                      <a:pt x="276221" y="40363"/>
                    </a:lnTo>
                    <a:lnTo>
                      <a:pt x="249262" y="107808"/>
                    </a:lnTo>
                    <a:lnTo>
                      <a:pt x="247682" y="106714"/>
                    </a:lnTo>
                    <a:cubicBezTo>
                      <a:pt x="214521" y="83766"/>
                      <a:pt x="181331" y="72125"/>
                      <a:pt x="149113" y="72125"/>
                    </a:cubicBezTo>
                    <a:cubicBezTo>
                      <a:pt x="134403" y="72125"/>
                      <a:pt x="122701" y="74648"/>
                      <a:pt x="114373" y="79663"/>
                    </a:cubicBezTo>
                    <a:cubicBezTo>
                      <a:pt x="106167" y="84587"/>
                      <a:pt x="102185" y="91334"/>
                      <a:pt x="102185" y="100300"/>
                    </a:cubicBezTo>
                    <a:cubicBezTo>
                      <a:pt x="102185" y="106744"/>
                      <a:pt x="104525" y="111637"/>
                      <a:pt x="109328" y="115224"/>
                    </a:cubicBezTo>
                    <a:cubicBezTo>
                      <a:pt x="114312" y="118962"/>
                      <a:pt x="123248" y="122579"/>
                      <a:pt x="135922" y="125953"/>
                    </a:cubicBezTo>
                    <a:lnTo>
                      <a:pt x="189477" y="138202"/>
                    </a:lnTo>
                    <a:cubicBezTo>
                      <a:pt x="221907" y="145557"/>
                      <a:pt x="245949" y="156894"/>
                      <a:pt x="260933" y="171878"/>
                    </a:cubicBezTo>
                    <a:cubicBezTo>
                      <a:pt x="276009" y="186954"/>
                      <a:pt x="283638" y="207652"/>
                      <a:pt x="283638" y="233335"/>
                    </a:cubicBezTo>
                    <a:cubicBezTo>
                      <a:pt x="283638" y="264276"/>
                      <a:pt x="271146" y="288926"/>
                      <a:pt x="246527" y="306585"/>
                    </a:cubicBezTo>
                    <a:cubicBezTo>
                      <a:pt x="222029" y="324092"/>
                      <a:pt x="187957" y="332997"/>
                      <a:pt x="145223" y="332997"/>
                    </a:cubicBezTo>
                    <a:close/>
                  </a:path>
                </a:pathLst>
              </a:custGeom>
              <a:solidFill>
                <a:schemeClr val="tx1"/>
              </a:solidFill>
              <a:ln w="3031"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D812426-6B72-FACD-A8D1-28CA8A97E0BD}"/>
                  </a:ext>
                </a:extLst>
              </p:cNvPr>
              <p:cNvSpPr/>
              <p:nvPr/>
            </p:nvSpPr>
            <p:spPr>
              <a:xfrm>
                <a:off x="11175008" y="6158437"/>
                <a:ext cx="340869" cy="432902"/>
              </a:xfrm>
              <a:custGeom>
                <a:avLst/>
                <a:gdLst>
                  <a:gd name="connsiteX0" fmla="*/ 246679 w 340869"/>
                  <a:gd name="connsiteY0" fmla="*/ 0 h 432902"/>
                  <a:gd name="connsiteX1" fmla="*/ 170450 w 340869"/>
                  <a:gd name="connsiteY1" fmla="*/ 186042 h 432902"/>
                  <a:gd name="connsiteX2" fmla="*/ 94191 w 340869"/>
                  <a:gd name="connsiteY2" fmla="*/ 0 h 432902"/>
                  <a:gd name="connsiteX3" fmla="*/ 0 w 340869"/>
                  <a:gd name="connsiteY3" fmla="*/ 0 h 432902"/>
                  <a:gd name="connsiteX4" fmla="*/ 123339 w 340869"/>
                  <a:gd name="connsiteY4" fmla="*/ 301023 h 432902"/>
                  <a:gd name="connsiteX5" fmla="*/ 69299 w 340869"/>
                  <a:gd name="connsiteY5" fmla="*/ 432903 h 432902"/>
                  <a:gd name="connsiteX6" fmla="*/ 163490 w 340869"/>
                  <a:gd name="connsiteY6" fmla="*/ 432903 h 432902"/>
                  <a:gd name="connsiteX7" fmla="*/ 340870 w 340869"/>
                  <a:gd name="connsiteY7" fmla="*/ 0 h 432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869" h="432902">
                    <a:moveTo>
                      <a:pt x="246679" y="0"/>
                    </a:moveTo>
                    <a:lnTo>
                      <a:pt x="170450" y="186042"/>
                    </a:lnTo>
                    <a:lnTo>
                      <a:pt x="94191" y="0"/>
                    </a:lnTo>
                    <a:lnTo>
                      <a:pt x="0" y="0"/>
                    </a:lnTo>
                    <a:lnTo>
                      <a:pt x="123339" y="301023"/>
                    </a:lnTo>
                    <a:lnTo>
                      <a:pt x="69299" y="432903"/>
                    </a:lnTo>
                    <a:lnTo>
                      <a:pt x="163490" y="432903"/>
                    </a:lnTo>
                    <a:lnTo>
                      <a:pt x="340870" y="0"/>
                    </a:lnTo>
                    <a:close/>
                  </a:path>
                </a:pathLst>
              </a:custGeom>
              <a:solidFill>
                <a:schemeClr val="tx1"/>
              </a:solidFill>
              <a:ln w="3031" cap="flat">
                <a:noFill/>
                <a:prstDash val="solid"/>
                <a:miter/>
              </a:ln>
            </p:spPr>
            <p:txBody>
              <a:bodyPr rtlCol="0" anchor="ctr"/>
              <a:lstStyle/>
              <a:p>
                <a:endParaRPr lang="en-US"/>
              </a:p>
            </p:txBody>
          </p:sp>
        </p:grpSp>
      </p:grpSp>
      <p:sp>
        <p:nvSpPr>
          <p:cNvPr id="2" name="Title 1"/>
          <p:cNvSpPr>
            <a:spLocks noGrp="1"/>
          </p:cNvSpPr>
          <p:nvPr userDrawn="1">
            <p:ph type="title"/>
          </p:nvPr>
        </p:nvSpPr>
        <p:spPr>
          <a:xfrm>
            <a:off x="5408423" y="2514599"/>
            <a:ext cx="6173977" cy="1524001"/>
          </a:xfrm>
        </p:spPr>
        <p:txBody>
          <a:bodyPr anchor="t" anchorCtr="0"/>
          <a:lstStyle>
            <a:lvl1pPr>
              <a:defRPr sz="4400">
                <a:solidFill>
                  <a:schemeClr val="tx1"/>
                </a:solidFill>
              </a:defRPr>
            </a:lvl1pPr>
          </a:lstStyle>
          <a:p>
            <a:r>
              <a:rPr lang="en-US"/>
              <a:t>Click to edit Master title style</a:t>
            </a:r>
            <a:endParaRPr lang="en-US" dirty="0"/>
          </a:p>
        </p:txBody>
      </p:sp>
      <p:sp>
        <p:nvSpPr>
          <p:cNvPr id="3" name="Text Placeholder 2"/>
          <p:cNvSpPr>
            <a:spLocks noGrp="1"/>
          </p:cNvSpPr>
          <p:nvPr userDrawn="1">
            <p:ph type="body" idx="1"/>
          </p:nvPr>
        </p:nvSpPr>
        <p:spPr>
          <a:xfrm>
            <a:off x="5408423" y="4589463"/>
            <a:ext cx="6173977" cy="74453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userDrawn="1">
            <p:ph type="dt" sz="half" idx="10"/>
          </p:nvPr>
        </p:nvSpPr>
        <p:spPr/>
        <p:txBody>
          <a:bodyPr/>
          <a:lstStyle/>
          <a:p>
            <a:fld id="{BC55155B-809E-C143-822C-E7956EE070A4}" type="datetime5">
              <a:rPr lang="en-US" smtClean="0"/>
              <a:t>11-Aug-23</a:t>
            </a:fld>
            <a:endParaRPr lang="en-US"/>
          </a:p>
        </p:txBody>
      </p:sp>
      <p:sp>
        <p:nvSpPr>
          <p:cNvPr id="5" name="Footer Placeholder 4"/>
          <p:cNvSpPr>
            <a:spLocks noGrp="1"/>
          </p:cNvSpPr>
          <p:nvPr userDrawn="1">
            <p:ph type="ftr" sz="quarter" idx="11"/>
          </p:nvPr>
        </p:nvSpPr>
        <p:spPr/>
        <p:txBody>
          <a:bodyPr/>
          <a:lstStyle/>
          <a:p>
            <a:r>
              <a:rPr lang="en-US"/>
              <a:t>©2023 ANSYS / Confidential</a:t>
            </a:r>
          </a:p>
        </p:txBody>
      </p:sp>
      <p:sp>
        <p:nvSpPr>
          <p:cNvPr id="6" name="Slide Number Placeholder 5"/>
          <p:cNvSpPr>
            <a:spLocks noGrp="1"/>
          </p:cNvSpPr>
          <p:nvPr userDrawn="1">
            <p:ph type="sldNum" sz="quarter" idx="12"/>
          </p:nvPr>
        </p:nvSpPr>
        <p:spPr/>
        <p:txBody>
          <a:bodyPr/>
          <a:lstStyle/>
          <a:p>
            <a:fld id="{1909D2FC-EBC3-4E88-8B9A-2F52EBFF7A54}" type="slidenum">
              <a:rPr lang="en-US" smtClean="0"/>
              <a:t>‹#›</a:t>
            </a:fld>
            <a:endParaRPr lang="en-US"/>
          </a:p>
        </p:txBody>
      </p:sp>
    </p:spTree>
    <p:extLst>
      <p:ext uri="{BB962C8B-B14F-4D97-AF65-F5344CB8AC3E}">
        <p14:creationId xmlns:p14="http://schemas.microsoft.com/office/powerpoint/2010/main" val="3840531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9BA577-6254-4649-8698-3C8B0CC7B2C3}" type="datetime5">
              <a:rPr lang="en-US" smtClean="0"/>
              <a:t>11-Aug-23</a:t>
            </a:fld>
            <a:endParaRPr lang="en-US"/>
          </a:p>
        </p:txBody>
      </p:sp>
      <p:sp>
        <p:nvSpPr>
          <p:cNvPr id="3" name="Footer Placeholder 2"/>
          <p:cNvSpPr>
            <a:spLocks noGrp="1"/>
          </p:cNvSpPr>
          <p:nvPr>
            <p:ph type="ftr" sz="quarter" idx="11"/>
          </p:nvPr>
        </p:nvSpPr>
        <p:spPr/>
        <p:txBody>
          <a:bodyPr/>
          <a:lstStyle/>
          <a:p>
            <a:r>
              <a:rPr lang="en-US"/>
              <a:t>©2023 ANSYS / Confidential</a:t>
            </a:r>
          </a:p>
        </p:txBody>
      </p:sp>
      <p:sp>
        <p:nvSpPr>
          <p:cNvPr id="4" name="Slide Number Placeholder 3"/>
          <p:cNvSpPr>
            <a:spLocks noGrp="1"/>
          </p:cNvSpPr>
          <p:nvPr>
            <p:ph type="sldNum" sz="quarter" idx="12"/>
          </p:nvPr>
        </p:nvSpPr>
        <p:spPr/>
        <p:txBody>
          <a:bodyPr/>
          <a:lstStyle/>
          <a:p>
            <a:fld id="{1909D2FC-EBC3-4E88-8B9A-2F52EBFF7A54}" type="slidenum">
              <a:rPr lang="en-US" smtClean="0"/>
              <a:t>‹#›</a:t>
            </a:fld>
            <a:endParaRPr lang="en-US"/>
          </a:p>
        </p:txBody>
      </p:sp>
      <p:sp>
        <p:nvSpPr>
          <p:cNvPr id="30" name="Rectangle 29"/>
          <p:cNvSpPr/>
          <p:nvPr userDrawn="1"/>
        </p:nvSpPr>
        <p:spPr>
          <a:xfrm>
            <a:off x="0" y="0"/>
            <a:ext cx="604451"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0092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Large Tex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l">
              <a:defRPr sz="3200" b="0">
                <a:solidFill>
                  <a:schemeClr val="bg1">
                    <a:lumMod val="85000"/>
                  </a:schemeClr>
                </a:solidFill>
              </a:defRPr>
            </a:lvl1pPr>
          </a:lstStyle>
          <a:p>
            <a:r>
              <a:rPr lang="en-US"/>
              <a:t>Click to edit Master title style</a:t>
            </a:r>
            <a:endParaRPr lang="en-US" dirty="0"/>
          </a:p>
        </p:txBody>
      </p:sp>
      <p:sp>
        <p:nvSpPr>
          <p:cNvPr id="3" name="Content Placeholder 2"/>
          <p:cNvSpPr>
            <a:spLocks noGrp="1"/>
          </p:cNvSpPr>
          <p:nvPr>
            <p:ph idx="1" hasCustomPrompt="1"/>
          </p:nvPr>
        </p:nvSpPr>
        <p:spPr>
          <a:xfrm>
            <a:off x="1295400" y="1143000"/>
            <a:ext cx="9601200" cy="4191000"/>
          </a:xfrm>
        </p:spPr>
        <p:txBody>
          <a:bodyPr anchor="ctr"/>
          <a:lstStyle>
            <a:lvl1pPr marL="0" indent="0">
              <a:buNone/>
              <a:tabLst/>
              <a:defRPr sz="4800" b="1"/>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77D4567-BF14-1F43-9BEF-21FFE7684913}" type="datetime5">
              <a:rPr lang="en-US" smtClean="0"/>
              <a:t>11-Aug-23</a:t>
            </a:fld>
            <a:endParaRPr lang="en-US"/>
          </a:p>
        </p:txBody>
      </p:sp>
      <p:sp>
        <p:nvSpPr>
          <p:cNvPr id="5" name="Footer Placeholder 4"/>
          <p:cNvSpPr>
            <a:spLocks noGrp="1"/>
          </p:cNvSpPr>
          <p:nvPr>
            <p:ph type="ftr" sz="quarter" idx="11"/>
          </p:nvPr>
        </p:nvSpPr>
        <p:spPr/>
        <p:txBody>
          <a:bodyPr/>
          <a:lstStyle/>
          <a:p>
            <a:r>
              <a:rPr lang="en-US"/>
              <a:t>©2023 ANSYS / Confidential</a:t>
            </a:r>
          </a:p>
        </p:txBody>
      </p:sp>
      <p:sp>
        <p:nvSpPr>
          <p:cNvPr id="6" name="Slide Number Placeholder 5"/>
          <p:cNvSpPr>
            <a:spLocks noGrp="1"/>
          </p:cNvSpPr>
          <p:nvPr>
            <p:ph type="sldNum" sz="quarter" idx="12"/>
          </p:nvPr>
        </p:nvSpPr>
        <p:spPr/>
        <p:txBody>
          <a:bodyPr/>
          <a:lstStyle/>
          <a:p>
            <a:fld id="{1909D2FC-EBC3-4E88-8B9A-2F52EBFF7A54}" type="slidenum">
              <a:rPr lang="en-US" smtClean="0"/>
              <a:t>‹#›</a:t>
            </a:fld>
            <a:endParaRPr lang="en-US"/>
          </a:p>
        </p:txBody>
      </p:sp>
    </p:spTree>
    <p:extLst>
      <p:ext uri="{BB962C8B-B14F-4D97-AF65-F5344CB8AC3E}">
        <p14:creationId xmlns:p14="http://schemas.microsoft.com/office/powerpoint/2010/main" val="196276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547634-BAFF-221C-4DCB-6DFA5FF7BA1A}"/>
              </a:ext>
            </a:extLst>
          </p:cNvPr>
          <p:cNvPicPr>
            <a:picLocks noChangeAspect="1"/>
          </p:cNvPicPr>
          <p:nvPr userDrawn="1"/>
        </p:nvPicPr>
        <p:blipFill rotWithShape="1">
          <a:blip r:embed="rId18" cstate="print">
            <a:extLst>
              <a:ext uri="{28A0092B-C50C-407E-A947-70E740481C1C}">
                <a14:useLocalDpi xmlns:a14="http://schemas.microsoft.com/office/drawing/2010/main" val="0"/>
              </a:ext>
            </a:extLst>
          </a:blip>
          <a:srcRect/>
          <a:stretch/>
        </p:blipFill>
        <p:spPr>
          <a:xfrm>
            <a:off x="0" y="5867400"/>
            <a:ext cx="12192000" cy="990600"/>
          </a:xfrm>
          <a:prstGeom prst="rect">
            <a:avLst/>
          </a:prstGeom>
        </p:spPr>
      </p:pic>
      <p:sp>
        <p:nvSpPr>
          <p:cNvPr id="2" name="Title Placeholder 1"/>
          <p:cNvSpPr>
            <a:spLocks noGrp="1"/>
          </p:cNvSpPr>
          <p:nvPr userDrawn="1">
            <p:ph type="title"/>
          </p:nvPr>
        </p:nvSpPr>
        <p:spPr>
          <a:xfrm>
            <a:off x="609600" y="152400"/>
            <a:ext cx="10972800" cy="494030"/>
          </a:xfrm>
          <a:prstGeom prst="rect">
            <a:avLst/>
          </a:prstGeom>
        </p:spPr>
        <p:txBody>
          <a:bodyPr vert="horz" lIns="45720" tIns="45720" rIns="0" bIns="0" rtlCol="0" anchor="t">
            <a:noAutofit/>
          </a:bodyPr>
          <a:lstStyle/>
          <a:p>
            <a:r>
              <a:rPr lang="en-US"/>
              <a:t>Click to edit Master title style</a:t>
            </a:r>
            <a:endParaRPr lang="en-US" dirty="0"/>
          </a:p>
        </p:txBody>
      </p:sp>
      <p:sp>
        <p:nvSpPr>
          <p:cNvPr id="7" name="Freeform 6">
            <a:extLst>
              <a:ext uri="{FF2B5EF4-FFF2-40B4-BE49-F238E27FC236}">
                <a16:creationId xmlns:a16="http://schemas.microsoft.com/office/drawing/2014/main" id="{69524B1B-9DF7-E040-A125-88FD2F9C46F4}"/>
              </a:ext>
            </a:extLst>
          </p:cNvPr>
          <p:cNvSpPr/>
          <p:nvPr userDrawn="1"/>
        </p:nvSpPr>
        <p:spPr>
          <a:xfrm>
            <a:off x="253931" y="133350"/>
            <a:ext cx="350520" cy="513080"/>
          </a:xfrm>
          <a:custGeom>
            <a:avLst/>
            <a:gdLst>
              <a:gd name="connsiteX0" fmla="*/ 350520 w 350520"/>
              <a:gd name="connsiteY0" fmla="*/ 0 h 513080"/>
              <a:gd name="connsiteX1" fmla="*/ 209550 w 350520"/>
              <a:gd name="connsiteY1" fmla="*/ 0 h 513080"/>
              <a:gd name="connsiteX2" fmla="*/ 0 w 350520"/>
              <a:gd name="connsiteY2" fmla="*/ 513080 h 513080"/>
              <a:gd name="connsiteX3" fmla="*/ 140970 w 350520"/>
              <a:gd name="connsiteY3" fmla="*/ 513080 h 513080"/>
            </a:gdLst>
            <a:ahLst/>
            <a:cxnLst>
              <a:cxn ang="0">
                <a:pos x="connsiteX0" y="connsiteY0"/>
              </a:cxn>
              <a:cxn ang="0">
                <a:pos x="connsiteX1" y="connsiteY1"/>
              </a:cxn>
              <a:cxn ang="0">
                <a:pos x="connsiteX2" y="connsiteY2"/>
              </a:cxn>
              <a:cxn ang="0">
                <a:pos x="connsiteX3" y="connsiteY3"/>
              </a:cxn>
            </a:cxnLst>
            <a:rect l="l" t="t" r="r" b="b"/>
            <a:pathLst>
              <a:path w="350520" h="513080">
                <a:moveTo>
                  <a:pt x="350520" y="0"/>
                </a:moveTo>
                <a:lnTo>
                  <a:pt x="209550" y="0"/>
                </a:lnTo>
                <a:lnTo>
                  <a:pt x="0" y="513080"/>
                </a:lnTo>
                <a:lnTo>
                  <a:pt x="140970" y="513080"/>
                </a:lnTo>
                <a:close/>
              </a:path>
            </a:pathLst>
          </a:custGeom>
          <a:solidFill>
            <a:srgbClr val="FFB71B"/>
          </a:solidFill>
          <a:ln w="12700" cap="flat">
            <a:noFill/>
            <a:prstDash val="solid"/>
            <a:miter/>
          </a:ln>
        </p:spPr>
        <p:txBody>
          <a:bodyPr rtlCol="0" anchor="ctr"/>
          <a:lstStyle/>
          <a:p>
            <a:endParaRPr lang="en-US"/>
          </a:p>
        </p:txBody>
      </p:sp>
      <p:sp>
        <p:nvSpPr>
          <p:cNvPr id="3" name="Text Placeholder 2"/>
          <p:cNvSpPr>
            <a:spLocks noGrp="1"/>
          </p:cNvSpPr>
          <p:nvPr userDrawn="1">
            <p:ph type="body" idx="1"/>
          </p:nvPr>
        </p:nvSpPr>
        <p:spPr>
          <a:xfrm>
            <a:off x="617729" y="1143000"/>
            <a:ext cx="10964671" cy="4572000"/>
          </a:xfrm>
          <a:prstGeom prst="rect">
            <a:avLst/>
          </a:prstGeom>
        </p:spPr>
        <p:txBody>
          <a:bodyPr vert="horz" lIns="457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userDrawn="1">
            <p:ph type="dt" sz="half" idx="2"/>
          </p:nvPr>
        </p:nvSpPr>
        <p:spPr>
          <a:xfrm>
            <a:off x="914400" y="7010399"/>
            <a:ext cx="1363471" cy="161824"/>
          </a:xfrm>
          <a:prstGeom prst="rect">
            <a:avLst/>
          </a:prstGeom>
        </p:spPr>
        <p:txBody>
          <a:bodyPr vert="horz" lIns="0" tIns="0" rIns="0" bIns="0" rtlCol="0" anchor="b"/>
          <a:lstStyle>
            <a:lvl1pPr algn="l">
              <a:defRPr sz="1000">
                <a:solidFill>
                  <a:schemeClr val="bg1">
                    <a:lumMod val="75000"/>
                  </a:schemeClr>
                </a:solidFill>
              </a:defRPr>
            </a:lvl1pPr>
          </a:lstStyle>
          <a:p>
            <a:fld id="{04527C26-5E7D-7B48-9E3D-0BC76EDD2840}" type="datetime5">
              <a:rPr lang="en-US" smtClean="0"/>
              <a:t>11-Aug-23</a:t>
            </a:fld>
            <a:endParaRPr lang="en-US" dirty="0"/>
          </a:p>
        </p:txBody>
      </p:sp>
      <p:sp>
        <p:nvSpPr>
          <p:cNvPr id="5" name="Footer Placeholder 4"/>
          <p:cNvSpPr>
            <a:spLocks noGrp="1"/>
          </p:cNvSpPr>
          <p:nvPr userDrawn="1">
            <p:ph type="ftr" sz="quarter" idx="3"/>
          </p:nvPr>
        </p:nvSpPr>
        <p:spPr>
          <a:xfrm>
            <a:off x="3352799" y="7010399"/>
            <a:ext cx="5486401" cy="161825"/>
          </a:xfrm>
          <a:prstGeom prst="rect">
            <a:avLst/>
          </a:prstGeom>
        </p:spPr>
        <p:txBody>
          <a:bodyPr vert="horz" lIns="0" tIns="0" rIns="0" bIns="0" rtlCol="0" anchor="b"/>
          <a:lstStyle>
            <a:lvl1pPr algn="ctr">
              <a:defRPr sz="1000">
                <a:solidFill>
                  <a:schemeClr val="bg1">
                    <a:lumMod val="75000"/>
                  </a:schemeClr>
                </a:solidFill>
              </a:defRPr>
            </a:lvl1pPr>
          </a:lstStyle>
          <a:p>
            <a:r>
              <a:rPr lang="en-US"/>
              <a:t>©2023 ANSYS / Confidential</a:t>
            </a:r>
            <a:endParaRPr lang="en-US" dirty="0"/>
          </a:p>
        </p:txBody>
      </p:sp>
      <p:sp>
        <p:nvSpPr>
          <p:cNvPr id="6" name="Slide Number Placeholder 5"/>
          <p:cNvSpPr>
            <a:spLocks noGrp="1"/>
          </p:cNvSpPr>
          <p:nvPr userDrawn="1">
            <p:ph type="sldNum" sz="quarter" idx="4"/>
          </p:nvPr>
        </p:nvSpPr>
        <p:spPr>
          <a:xfrm>
            <a:off x="228600" y="7010400"/>
            <a:ext cx="375851" cy="161824"/>
          </a:xfrm>
          <a:prstGeom prst="rect">
            <a:avLst/>
          </a:prstGeom>
        </p:spPr>
        <p:txBody>
          <a:bodyPr vert="horz" lIns="0" tIns="0" rIns="0" bIns="0" rtlCol="0" anchor="b"/>
          <a:lstStyle>
            <a:lvl1pPr algn="l">
              <a:defRPr sz="1000" baseline="0">
                <a:solidFill>
                  <a:schemeClr val="bg1">
                    <a:lumMod val="75000"/>
                  </a:schemeClr>
                </a:solidFill>
              </a:defRPr>
            </a:lvl1pPr>
          </a:lstStyle>
          <a:p>
            <a:fld id="{1909D2FC-EBC3-4E88-8B9A-2F52EBFF7A54}" type="slidenum">
              <a:rPr lang="en-US" smtClean="0"/>
              <a:pPr/>
              <a:t>‹#›</a:t>
            </a:fld>
            <a:endParaRPr lang="en-US"/>
          </a:p>
        </p:txBody>
      </p:sp>
      <p:sp>
        <p:nvSpPr>
          <p:cNvPr id="19" name="TextBox 18">
            <a:extLst>
              <a:ext uri="{FF2B5EF4-FFF2-40B4-BE49-F238E27FC236}">
                <a16:creationId xmlns:a16="http://schemas.microsoft.com/office/drawing/2014/main" id="{A361FA6C-E43C-7B4F-BA53-B243194D14F5}"/>
              </a:ext>
            </a:extLst>
          </p:cNvPr>
          <p:cNvSpPr txBox="1"/>
          <p:nvPr userDrawn="1"/>
        </p:nvSpPr>
        <p:spPr>
          <a:xfrm>
            <a:off x="228600" y="6570762"/>
            <a:ext cx="533400" cy="153888"/>
          </a:xfrm>
          <a:prstGeom prst="rect">
            <a:avLst/>
          </a:prstGeom>
          <a:noFill/>
        </p:spPr>
        <p:txBody>
          <a:bodyPr wrap="square" lIns="0" tIns="0" rIns="0" bIns="0" rtlCol="0" anchor="b">
            <a:spAutoFit/>
          </a:bodyPr>
          <a:lstStyle/>
          <a:p>
            <a:pPr algn="l"/>
            <a:fld id="{7F38969C-6C4D-414F-A896-DF8EFD6B6E3C}" type="slidenum">
              <a:rPr lang="en-US" sz="1000" smtClean="0">
                <a:solidFill>
                  <a:schemeClr val="bg1">
                    <a:lumMod val="75000"/>
                  </a:schemeClr>
                </a:solidFill>
              </a:rPr>
              <a:pPr algn="l"/>
              <a:t>‹#›</a:t>
            </a:fld>
            <a:endParaRPr lang="en-US" sz="1000" dirty="0">
              <a:solidFill>
                <a:schemeClr val="bg1">
                  <a:lumMod val="75000"/>
                </a:schemeClr>
              </a:solidFill>
            </a:endParaRPr>
          </a:p>
        </p:txBody>
      </p:sp>
      <p:sp>
        <p:nvSpPr>
          <p:cNvPr id="31" name="Footer Placeholder 4">
            <a:extLst>
              <a:ext uri="{FF2B5EF4-FFF2-40B4-BE49-F238E27FC236}">
                <a16:creationId xmlns:a16="http://schemas.microsoft.com/office/drawing/2014/main" id="{AD30DB00-C3BD-9649-997F-AE91A1EB865F}"/>
              </a:ext>
            </a:extLst>
          </p:cNvPr>
          <p:cNvSpPr txBox="1">
            <a:spLocks/>
          </p:cNvSpPr>
          <p:nvPr userDrawn="1"/>
        </p:nvSpPr>
        <p:spPr>
          <a:xfrm>
            <a:off x="3352799" y="6562825"/>
            <a:ext cx="5486401" cy="161825"/>
          </a:xfrm>
          <a:prstGeom prst="rect">
            <a:avLst/>
          </a:prstGeom>
        </p:spPr>
        <p:txBody>
          <a:bodyPr vert="horz" lIns="0" tIns="0" rIns="0" bIns="0" rtlCol="0" anchor="b"/>
          <a:lstStyle>
            <a:defPPr>
              <a:defRPr lang="en-US"/>
            </a:defPPr>
            <a:lvl1pPr marL="0" algn="ctr" defTabSz="914400" rtl="0" eaLnBrk="1" latinLnBrk="0" hangingPunct="1">
              <a:defRPr sz="1000" kern="1200">
                <a:solidFill>
                  <a:schemeClr val="bg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t>©2023 ANSYS, Inc. / Confidential</a:t>
            </a:r>
          </a:p>
        </p:txBody>
      </p:sp>
    </p:spTree>
    <p:extLst>
      <p:ext uri="{BB962C8B-B14F-4D97-AF65-F5344CB8AC3E}">
        <p14:creationId xmlns:p14="http://schemas.microsoft.com/office/powerpoint/2010/main" val="3616529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5" r:id="rId5"/>
    <p:sldLayoutId id="2147483654" r:id="rId6"/>
    <p:sldLayoutId id="2147483651" r:id="rId7"/>
    <p:sldLayoutId id="2147483655" r:id="rId8"/>
    <p:sldLayoutId id="2147483662" r:id="rId9"/>
    <p:sldLayoutId id="2147483653" r:id="rId10"/>
    <p:sldLayoutId id="2147483658" r:id="rId11"/>
    <p:sldLayoutId id="2147483659" r:id="rId12"/>
    <p:sldLayoutId id="2147483691" r:id="rId13"/>
    <p:sldLayoutId id="2147483692" r:id="rId14"/>
    <p:sldLayoutId id="2147483693" r:id="rId15"/>
    <p:sldLayoutId id="2147483694" r:id="rId16"/>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171450" indent="-171450" algn="l" defTabSz="914400" rtl="0" eaLnBrk="1" latinLnBrk="0" hangingPunct="1">
        <a:lnSpc>
          <a:spcPct val="100000"/>
        </a:lnSpc>
        <a:spcBef>
          <a:spcPts val="1200"/>
        </a:spcBef>
        <a:buClr>
          <a:srgbClr val="333333"/>
        </a:buClr>
        <a:buFont typeface="Arial" panose="020B0604020202020204" pitchFamily="34" charset="0"/>
        <a:buChar char="•"/>
        <a:defRPr sz="2400" kern="1200">
          <a:solidFill>
            <a:schemeClr val="tx1"/>
          </a:solidFill>
          <a:latin typeface="+mn-lt"/>
          <a:ea typeface="+mn-ea"/>
          <a:cs typeface="+mn-cs"/>
        </a:defRPr>
      </a:lvl1pPr>
      <a:lvl2pPr marL="400050" indent="-171450" algn="l" defTabSz="914400" rtl="0" eaLnBrk="1" latinLnBrk="0" hangingPunct="1">
        <a:lnSpc>
          <a:spcPct val="100000"/>
        </a:lnSpc>
        <a:spcBef>
          <a:spcPts val="900"/>
        </a:spcBef>
        <a:buClr>
          <a:srgbClr val="4F4F4F"/>
        </a:buClr>
        <a:buFont typeface="System Font Regular"/>
        <a:buChar char="-"/>
        <a:defRPr sz="2400" kern="1200">
          <a:solidFill>
            <a:srgbClr val="333333"/>
          </a:solidFill>
          <a:latin typeface="+mn-lt"/>
          <a:ea typeface="+mn-ea"/>
          <a:cs typeface="+mn-cs"/>
        </a:defRPr>
      </a:lvl2pPr>
      <a:lvl3pPr marL="628650" indent="-171450" algn="l" defTabSz="914400" rtl="0" eaLnBrk="1" latinLnBrk="0" hangingPunct="1">
        <a:lnSpc>
          <a:spcPct val="100000"/>
        </a:lnSpc>
        <a:spcBef>
          <a:spcPts val="300"/>
        </a:spcBef>
        <a:buClr>
          <a:srgbClr val="999999"/>
        </a:buClr>
        <a:buFont typeface="Arial" panose="020B0604020202020204" pitchFamily="34" charset="0"/>
        <a:buChar char="•"/>
        <a:defRPr sz="2000" kern="1200">
          <a:solidFill>
            <a:srgbClr val="4F4F4F"/>
          </a:solidFill>
          <a:latin typeface="+mn-lt"/>
          <a:ea typeface="+mn-ea"/>
          <a:cs typeface="+mn-cs"/>
        </a:defRPr>
      </a:lvl3pPr>
      <a:lvl4pPr marL="857250" indent="-171450" algn="l" defTabSz="914400" rtl="0" eaLnBrk="1" latinLnBrk="0" hangingPunct="1">
        <a:lnSpc>
          <a:spcPct val="100000"/>
        </a:lnSpc>
        <a:spcBef>
          <a:spcPts val="300"/>
        </a:spcBef>
        <a:buClr>
          <a:srgbClr val="999999"/>
        </a:buClr>
        <a:buFont typeface="Arial" panose="020B0604020202020204" pitchFamily="34" charset="0"/>
        <a:buChar char="•"/>
        <a:defRPr sz="1600" kern="1200">
          <a:solidFill>
            <a:srgbClr val="4F4F4F"/>
          </a:solidFill>
          <a:latin typeface="+mn-lt"/>
          <a:ea typeface="+mn-ea"/>
          <a:cs typeface="+mn-cs"/>
        </a:defRPr>
      </a:lvl4pPr>
      <a:lvl5pPr marL="1085850" indent="-171450" algn="l" defTabSz="914400" rtl="0" eaLnBrk="1" latinLnBrk="0" hangingPunct="1">
        <a:lnSpc>
          <a:spcPct val="100000"/>
        </a:lnSpc>
        <a:spcBef>
          <a:spcPts val="300"/>
        </a:spcBef>
        <a:buClr>
          <a:srgbClr val="999999"/>
        </a:buClr>
        <a:buFont typeface="Arial" panose="020B0604020202020204" pitchFamily="34" charset="0"/>
        <a:buChar char="•"/>
        <a:defRPr sz="1600" kern="1200">
          <a:solidFill>
            <a:srgbClr val="4F4F4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19.png"/><Relationship Id="rId5" Type="http://schemas.openxmlformats.org/officeDocument/2006/relationships/image" Target="../media/image3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s>
</file>

<file path=ppt/slides/_rels/slide15.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80.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280.png"/><Relationship Id="rId7" Type="http://schemas.openxmlformats.org/officeDocument/2006/relationships/image" Target="../media/image320.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19.png"/><Relationship Id="rId5" Type="http://schemas.openxmlformats.org/officeDocument/2006/relationships/image" Target="../media/image300.png"/><Relationship Id="rId10" Type="http://schemas.openxmlformats.org/officeDocument/2006/relationships/image" Target="../media/image350.png"/><Relationship Id="rId4" Type="http://schemas.openxmlformats.org/officeDocument/2006/relationships/image" Target="../media/image290.png"/><Relationship Id="rId9" Type="http://schemas.openxmlformats.org/officeDocument/2006/relationships/image" Target="../media/image340.png"/></Relationships>
</file>

<file path=ppt/slides/_rels/slide44.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ACC24-CAB4-1F9D-A3B5-408CA62F341A}"/>
              </a:ext>
            </a:extLst>
          </p:cNvPr>
          <p:cNvSpPr>
            <a:spLocks noGrp="1"/>
          </p:cNvSpPr>
          <p:nvPr>
            <p:ph type="ctrTitle"/>
          </p:nvPr>
        </p:nvSpPr>
        <p:spPr/>
        <p:txBody>
          <a:bodyPr/>
          <a:lstStyle/>
          <a:p>
            <a:r>
              <a:rPr lang="en-US" dirty="0"/>
              <a:t>Optical Side-channel Simulation from the Backside of An AES Chip</a:t>
            </a:r>
          </a:p>
        </p:txBody>
      </p:sp>
      <p:sp>
        <p:nvSpPr>
          <p:cNvPr id="3" name="Subtitle 2">
            <a:extLst>
              <a:ext uri="{FF2B5EF4-FFF2-40B4-BE49-F238E27FC236}">
                <a16:creationId xmlns:a16="http://schemas.microsoft.com/office/drawing/2014/main" id="{76277634-8390-E9C1-3FBF-673430D96934}"/>
              </a:ext>
            </a:extLst>
          </p:cNvPr>
          <p:cNvSpPr>
            <a:spLocks noGrp="1"/>
          </p:cNvSpPr>
          <p:nvPr>
            <p:ph type="subTitle" idx="1"/>
          </p:nvPr>
        </p:nvSpPr>
        <p:spPr/>
        <p:txBody>
          <a:bodyPr/>
          <a:lstStyle/>
          <a:p>
            <a:r>
              <a:rPr lang="en-US" dirty="0"/>
              <a:t>Presenter: </a:t>
            </a:r>
            <a:r>
              <a:rPr lang="en-US" dirty="0" err="1"/>
              <a:t>Henian</a:t>
            </a:r>
            <a:r>
              <a:rPr lang="en-US" dirty="0"/>
              <a:t> Li</a:t>
            </a:r>
          </a:p>
          <a:p>
            <a:r>
              <a:rPr lang="en-US" dirty="0"/>
              <a:t>Date: 08/11/2023</a:t>
            </a:r>
          </a:p>
        </p:txBody>
      </p:sp>
    </p:spTree>
    <p:extLst>
      <p:ext uri="{BB962C8B-B14F-4D97-AF65-F5344CB8AC3E}">
        <p14:creationId xmlns:p14="http://schemas.microsoft.com/office/powerpoint/2010/main" val="796053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B0999-67A4-BB8E-7CF2-620946F00CE4}"/>
              </a:ext>
            </a:extLst>
          </p:cNvPr>
          <p:cNvSpPr>
            <a:spLocks noGrp="1"/>
          </p:cNvSpPr>
          <p:nvPr>
            <p:ph type="title"/>
          </p:nvPr>
        </p:nvSpPr>
        <p:spPr/>
        <p:txBody>
          <a:bodyPr/>
          <a:lstStyle/>
          <a:p>
            <a:r>
              <a:rPr lang="en-US" altLang="zh-CN" dirty="0"/>
              <a:t>Device Photon Emission</a:t>
            </a:r>
            <a:br>
              <a:rPr lang="en-US" altLang="zh-CN" dirty="0"/>
            </a:br>
            <a:endParaRPr lang="en-US" dirty="0"/>
          </a:p>
        </p:txBody>
      </p:sp>
      <p:sp>
        <p:nvSpPr>
          <p:cNvPr id="3" name="Content Placeholder 2">
            <a:extLst>
              <a:ext uri="{FF2B5EF4-FFF2-40B4-BE49-F238E27FC236}">
                <a16:creationId xmlns:a16="http://schemas.microsoft.com/office/drawing/2014/main" id="{D4D0B8D2-C804-07D9-C952-5B65542950AD}"/>
              </a:ext>
            </a:extLst>
          </p:cNvPr>
          <p:cNvSpPr>
            <a:spLocks noGrp="1"/>
          </p:cNvSpPr>
          <p:nvPr>
            <p:ph idx="1"/>
          </p:nvPr>
        </p:nvSpPr>
        <p:spPr>
          <a:xfrm>
            <a:off x="381000" y="838200"/>
            <a:ext cx="11277600" cy="5181600"/>
          </a:xfrm>
        </p:spPr>
        <p:txBody>
          <a:bodyPr/>
          <a:lstStyle/>
          <a:p>
            <a:r>
              <a:rPr lang="en-US" dirty="0"/>
              <a:t>Photon emission happens in NMOS more prominently compared to PMOS </a:t>
            </a:r>
          </a:p>
          <a:p>
            <a:pPr lvl="1"/>
            <a:r>
              <a:rPr lang="en-US" dirty="0"/>
              <a:t>Photon emission is observed for NMOS when a channel current (Ids) is present</a:t>
            </a:r>
          </a:p>
          <a:p>
            <a:pPr lvl="1"/>
            <a:r>
              <a:rPr lang="en-US" dirty="0"/>
              <a:t>Physical process: hot carriers accelerated by high fields at the drain PN junction</a:t>
            </a:r>
          </a:p>
          <a:p>
            <a:pPr lvl="1"/>
            <a:r>
              <a:rPr lang="en-US" dirty="0"/>
              <a:t>The amount of photons depend on device electro-photonic physics, device geometry parameters (i.e. W/L), and channel current density</a:t>
            </a:r>
          </a:p>
          <a:p>
            <a:pPr lvl="1"/>
            <a:r>
              <a:rPr lang="en-US" dirty="0"/>
              <a:t>The photons can be captured by </a:t>
            </a:r>
            <a:r>
              <a:rPr lang="en-US" dirty="0" err="1"/>
              <a:t>InGaAs</a:t>
            </a:r>
            <a:r>
              <a:rPr lang="en-US" dirty="0"/>
              <a:t> cameras such as in PHEMOS-1000, so that the device activity is reflected</a:t>
            </a:r>
          </a:p>
        </p:txBody>
      </p:sp>
      <p:pic>
        <p:nvPicPr>
          <p:cNvPr id="10" name="Picture 9">
            <a:extLst>
              <a:ext uri="{FF2B5EF4-FFF2-40B4-BE49-F238E27FC236}">
                <a16:creationId xmlns:a16="http://schemas.microsoft.com/office/drawing/2014/main" id="{4D6B3030-03CB-EEAF-A6BF-0CDC98246E2D}"/>
              </a:ext>
            </a:extLst>
          </p:cNvPr>
          <p:cNvPicPr>
            <a:picLocks noChangeAspect="1"/>
          </p:cNvPicPr>
          <p:nvPr/>
        </p:nvPicPr>
        <p:blipFill>
          <a:blip r:embed="rId3"/>
          <a:stretch>
            <a:fillRect/>
          </a:stretch>
        </p:blipFill>
        <p:spPr>
          <a:xfrm>
            <a:off x="3276600" y="3886200"/>
            <a:ext cx="4572000" cy="2198318"/>
          </a:xfrm>
          <a:prstGeom prst="rect">
            <a:avLst/>
          </a:prstGeom>
        </p:spPr>
      </p:pic>
    </p:spTree>
    <p:extLst>
      <p:ext uri="{BB962C8B-B14F-4D97-AF65-F5344CB8AC3E}">
        <p14:creationId xmlns:p14="http://schemas.microsoft.com/office/powerpoint/2010/main" val="3068027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5C4A-E7F8-3BEC-AC65-6F70E183A34C}"/>
              </a:ext>
            </a:extLst>
          </p:cNvPr>
          <p:cNvSpPr>
            <a:spLocks noGrp="1"/>
          </p:cNvSpPr>
          <p:nvPr>
            <p:ph type="title"/>
          </p:nvPr>
        </p:nvSpPr>
        <p:spPr/>
        <p:txBody>
          <a:bodyPr/>
          <a:lstStyle/>
          <a:p>
            <a:r>
              <a:rPr lang="en-US" altLang="zh-CN" dirty="0"/>
              <a:t>Photon Emission Modeling</a:t>
            </a:r>
            <a:endParaRPr lang="en-US" dirty="0"/>
          </a:p>
        </p:txBody>
      </p:sp>
      <p:sp>
        <p:nvSpPr>
          <p:cNvPr id="3" name="Content Placeholder 2">
            <a:extLst>
              <a:ext uri="{FF2B5EF4-FFF2-40B4-BE49-F238E27FC236}">
                <a16:creationId xmlns:a16="http://schemas.microsoft.com/office/drawing/2014/main" id="{18A6BCF8-E2A7-10C6-A7DE-8F794F677E36}"/>
              </a:ext>
            </a:extLst>
          </p:cNvPr>
          <p:cNvSpPr>
            <a:spLocks noGrp="1"/>
          </p:cNvSpPr>
          <p:nvPr>
            <p:ph idx="1"/>
          </p:nvPr>
        </p:nvSpPr>
        <p:spPr>
          <a:xfrm>
            <a:off x="609600" y="1029973"/>
            <a:ext cx="10972800" cy="4572000"/>
          </a:xfrm>
        </p:spPr>
        <p:txBody>
          <a:bodyPr/>
          <a:lstStyle/>
          <a:p>
            <a:r>
              <a:rPr lang="en-US" dirty="0"/>
              <a:t>Photoemission is observed for NMOS devices when a channel current (Ids) is present</a:t>
            </a:r>
          </a:p>
          <a:p>
            <a:r>
              <a:rPr lang="en-US" dirty="0"/>
              <a:t>Physical process: hot carriers accelerated by high fields at the drain PN junction</a:t>
            </a:r>
          </a:p>
          <a:p>
            <a:endParaRPr lang="en-US" dirty="0"/>
          </a:p>
        </p:txBody>
      </p:sp>
      <p:grpSp>
        <p:nvGrpSpPr>
          <p:cNvPr id="4" name="Group 3">
            <a:extLst>
              <a:ext uri="{FF2B5EF4-FFF2-40B4-BE49-F238E27FC236}">
                <a16:creationId xmlns:a16="http://schemas.microsoft.com/office/drawing/2014/main" id="{491993E4-52AD-5148-38FC-ACA1ABE445EF}"/>
              </a:ext>
            </a:extLst>
          </p:cNvPr>
          <p:cNvGrpSpPr/>
          <p:nvPr/>
        </p:nvGrpSpPr>
        <p:grpSpPr>
          <a:xfrm>
            <a:off x="685800" y="2362200"/>
            <a:ext cx="4740560" cy="3115245"/>
            <a:chOff x="1568504" y="2413652"/>
            <a:chExt cx="4740560" cy="3115245"/>
          </a:xfrm>
        </p:grpSpPr>
        <p:pic>
          <p:nvPicPr>
            <p:cNvPr id="5" name="Picture 4">
              <a:extLst>
                <a:ext uri="{FF2B5EF4-FFF2-40B4-BE49-F238E27FC236}">
                  <a16:creationId xmlns:a16="http://schemas.microsoft.com/office/drawing/2014/main" id="{FDA2DCEC-DEEC-AFE1-FAAA-AFB0D756A76E}"/>
                </a:ext>
              </a:extLst>
            </p:cNvPr>
            <p:cNvPicPr>
              <a:picLocks noChangeAspect="1"/>
            </p:cNvPicPr>
            <p:nvPr/>
          </p:nvPicPr>
          <p:blipFill>
            <a:blip r:embed="rId2"/>
            <a:stretch>
              <a:fillRect/>
            </a:stretch>
          </p:blipFill>
          <p:spPr>
            <a:xfrm>
              <a:off x="1568504" y="3014207"/>
              <a:ext cx="4305040" cy="2514690"/>
            </a:xfrm>
            <a:prstGeom prst="rect">
              <a:avLst/>
            </a:prstGeom>
          </p:spPr>
        </p:pic>
        <p:pic>
          <p:nvPicPr>
            <p:cNvPr id="6" name="Picture 5">
              <a:extLst>
                <a:ext uri="{FF2B5EF4-FFF2-40B4-BE49-F238E27FC236}">
                  <a16:creationId xmlns:a16="http://schemas.microsoft.com/office/drawing/2014/main" id="{4249DB73-10A4-B5F5-C33A-02A1B8A420A6}"/>
                </a:ext>
              </a:extLst>
            </p:cNvPr>
            <p:cNvPicPr>
              <a:picLocks noChangeAspect="1"/>
            </p:cNvPicPr>
            <p:nvPr/>
          </p:nvPicPr>
          <p:blipFill>
            <a:blip r:embed="rId3"/>
            <a:stretch>
              <a:fillRect/>
            </a:stretch>
          </p:blipFill>
          <p:spPr>
            <a:xfrm>
              <a:off x="2292144" y="2413742"/>
              <a:ext cx="3118055" cy="682128"/>
            </a:xfrm>
            <a:prstGeom prst="rect">
              <a:avLst/>
            </a:prstGeom>
          </p:spPr>
        </p:pic>
        <p:sp>
          <p:nvSpPr>
            <p:cNvPr id="7" name="Oval 6">
              <a:extLst>
                <a:ext uri="{FF2B5EF4-FFF2-40B4-BE49-F238E27FC236}">
                  <a16:creationId xmlns:a16="http://schemas.microsoft.com/office/drawing/2014/main" id="{3C4EA472-1719-D274-C805-F96E0EE59F38}"/>
                </a:ext>
              </a:extLst>
            </p:cNvPr>
            <p:cNvSpPr/>
            <p:nvPr/>
          </p:nvSpPr>
          <p:spPr>
            <a:xfrm>
              <a:off x="3968546" y="3014207"/>
              <a:ext cx="1066799" cy="1914135"/>
            </a:xfrm>
            <a:prstGeom prst="ellipse">
              <a:avLst/>
            </a:prstGeom>
            <a:noFill/>
            <a:ln w="38100">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4894497C-A6AB-A0B1-6957-E71DCB4E8F2E}"/>
                </a:ext>
              </a:extLst>
            </p:cNvPr>
            <p:cNvCxnSpPr/>
            <p:nvPr/>
          </p:nvCxnSpPr>
          <p:spPr>
            <a:xfrm flipH="1">
              <a:off x="4632664" y="2413652"/>
              <a:ext cx="1676400" cy="106680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61A823BB-8618-C1AD-DC9D-FEA6FF1E8588}"/>
              </a:ext>
            </a:extLst>
          </p:cNvPr>
          <p:cNvSpPr txBox="1"/>
          <p:nvPr/>
        </p:nvSpPr>
        <p:spPr>
          <a:xfrm>
            <a:off x="552320" y="5726500"/>
            <a:ext cx="4572000" cy="369332"/>
          </a:xfrm>
          <a:prstGeom prst="rect">
            <a:avLst/>
          </a:prstGeom>
          <a:noFill/>
        </p:spPr>
        <p:txBody>
          <a:bodyPr wrap="square" rtlCol="0">
            <a:spAutoFit/>
          </a:bodyPr>
          <a:lstStyle/>
          <a:p>
            <a:r>
              <a:rPr lang="en-US" dirty="0" err="1"/>
              <a:t>Toriumi</a:t>
            </a:r>
            <a:r>
              <a:rPr lang="en-US" dirty="0"/>
              <a:t> et al., IEEE TED </a:t>
            </a:r>
            <a:r>
              <a:rPr lang="en-US" b="1" dirty="0"/>
              <a:t>34</a:t>
            </a:r>
            <a:r>
              <a:rPr lang="en-US" dirty="0"/>
              <a:t>, p1501 (1987) </a:t>
            </a:r>
          </a:p>
        </p:txBody>
      </p:sp>
      <p:pic>
        <p:nvPicPr>
          <p:cNvPr id="1028" name="Picture 4">
            <a:extLst>
              <a:ext uri="{FF2B5EF4-FFF2-40B4-BE49-F238E27FC236}">
                <a16:creationId xmlns:a16="http://schemas.microsoft.com/office/drawing/2014/main" id="{80912923-8045-2CDE-8398-3D316AC6109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649" b="8856"/>
          <a:stretch/>
        </p:blipFill>
        <p:spPr bwMode="auto">
          <a:xfrm>
            <a:off x="6090478" y="2472021"/>
            <a:ext cx="4517428" cy="289560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492735E-0967-2DA3-6460-33E78D9D0C7E}"/>
              </a:ext>
            </a:extLst>
          </p:cNvPr>
          <p:cNvSpPr txBox="1">
            <a:spLocks/>
          </p:cNvSpPr>
          <p:nvPr/>
        </p:nvSpPr>
        <p:spPr>
          <a:xfrm>
            <a:off x="5638800" y="5535769"/>
            <a:ext cx="5540161" cy="381461"/>
          </a:xfrm>
          <a:prstGeom prst="rect">
            <a:avLst/>
          </a:prstGeom>
        </p:spPr>
        <p:txBody>
          <a:bodyPr vert="horz" lIns="45720" tIns="0" rIns="0" bIns="0" rtlCol="0">
            <a:noAutofit/>
          </a:bodyPr>
          <a:lstStyle>
            <a:lvl1pPr marL="171450" indent="-171450" algn="l" defTabSz="914400" rtl="0" eaLnBrk="1" latinLnBrk="0" hangingPunct="1">
              <a:lnSpc>
                <a:spcPct val="100000"/>
              </a:lnSpc>
              <a:spcBef>
                <a:spcPts val="1200"/>
              </a:spcBef>
              <a:buClr>
                <a:srgbClr val="333333"/>
              </a:buClr>
              <a:buFont typeface="Arial" panose="020B0604020202020204" pitchFamily="34" charset="0"/>
              <a:buChar char="•"/>
              <a:defRPr sz="2400" kern="1200">
                <a:solidFill>
                  <a:schemeClr val="tx1"/>
                </a:solidFill>
                <a:latin typeface="+mn-lt"/>
                <a:ea typeface="+mn-ea"/>
                <a:cs typeface="+mn-cs"/>
              </a:defRPr>
            </a:lvl1pPr>
            <a:lvl2pPr marL="400050" indent="-171450" algn="l" defTabSz="914400" rtl="0" eaLnBrk="1" latinLnBrk="0" hangingPunct="1">
              <a:lnSpc>
                <a:spcPct val="100000"/>
              </a:lnSpc>
              <a:spcBef>
                <a:spcPts val="900"/>
              </a:spcBef>
              <a:buClr>
                <a:srgbClr val="4F4F4F"/>
              </a:buClr>
              <a:buFont typeface="System Font Regular"/>
              <a:buChar char="-"/>
              <a:defRPr sz="2400" kern="1200">
                <a:solidFill>
                  <a:srgbClr val="333333"/>
                </a:solidFill>
                <a:latin typeface="+mn-lt"/>
                <a:ea typeface="+mn-ea"/>
                <a:cs typeface="+mn-cs"/>
              </a:defRPr>
            </a:lvl2pPr>
            <a:lvl3pPr marL="628650" indent="-171450" algn="l" defTabSz="914400" rtl="0" eaLnBrk="1" latinLnBrk="0" hangingPunct="1">
              <a:lnSpc>
                <a:spcPct val="100000"/>
              </a:lnSpc>
              <a:spcBef>
                <a:spcPts val="300"/>
              </a:spcBef>
              <a:buClr>
                <a:srgbClr val="999999"/>
              </a:buClr>
              <a:buFont typeface="Arial" panose="020B0604020202020204" pitchFamily="34" charset="0"/>
              <a:buChar char="•"/>
              <a:defRPr sz="2000" kern="1200">
                <a:solidFill>
                  <a:srgbClr val="4F4F4F"/>
                </a:solidFill>
                <a:latin typeface="+mn-lt"/>
                <a:ea typeface="+mn-ea"/>
                <a:cs typeface="+mn-cs"/>
              </a:defRPr>
            </a:lvl3pPr>
            <a:lvl4pPr marL="857250" indent="-171450" algn="l" defTabSz="914400" rtl="0" eaLnBrk="1" latinLnBrk="0" hangingPunct="1">
              <a:lnSpc>
                <a:spcPct val="100000"/>
              </a:lnSpc>
              <a:spcBef>
                <a:spcPts val="300"/>
              </a:spcBef>
              <a:buClr>
                <a:srgbClr val="999999"/>
              </a:buClr>
              <a:buFont typeface="Arial" panose="020B0604020202020204" pitchFamily="34" charset="0"/>
              <a:buChar char="•"/>
              <a:defRPr sz="1600" kern="1200">
                <a:solidFill>
                  <a:srgbClr val="4F4F4F"/>
                </a:solidFill>
                <a:latin typeface="+mn-lt"/>
                <a:ea typeface="+mn-ea"/>
                <a:cs typeface="+mn-cs"/>
              </a:defRPr>
            </a:lvl4pPr>
            <a:lvl5pPr marL="1085850" indent="-171450" algn="l" defTabSz="914400" rtl="0" eaLnBrk="1" latinLnBrk="0" hangingPunct="1">
              <a:lnSpc>
                <a:spcPct val="100000"/>
              </a:lnSpc>
              <a:spcBef>
                <a:spcPts val="300"/>
              </a:spcBef>
              <a:buClr>
                <a:srgbClr val="999999"/>
              </a:buClr>
              <a:buFont typeface="Arial" panose="020B0604020202020204" pitchFamily="34" charset="0"/>
              <a:buChar char="•"/>
              <a:defRPr sz="1600" kern="1200">
                <a:solidFill>
                  <a:srgbClr val="4F4F4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indent="0">
              <a:buNone/>
            </a:pPr>
            <a:r>
              <a:rPr lang="en-US" sz="2000" dirty="0"/>
              <a:t>Photon emission photos taken by PHEMOS-1000</a:t>
            </a:r>
          </a:p>
        </p:txBody>
      </p:sp>
    </p:spTree>
    <p:extLst>
      <p:ext uri="{BB962C8B-B14F-4D97-AF65-F5344CB8AC3E}">
        <p14:creationId xmlns:p14="http://schemas.microsoft.com/office/powerpoint/2010/main" val="3795792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A95ED-0FE5-EAFE-749E-29762A3E5EDC}"/>
              </a:ext>
            </a:extLst>
          </p:cNvPr>
          <p:cNvSpPr>
            <a:spLocks noGrp="1"/>
          </p:cNvSpPr>
          <p:nvPr>
            <p:ph type="title"/>
          </p:nvPr>
        </p:nvSpPr>
        <p:spPr/>
        <p:txBody>
          <a:bodyPr/>
          <a:lstStyle/>
          <a:p>
            <a:r>
              <a:rPr lang="en-US" dirty="0"/>
              <a:t>Hot carriers</a:t>
            </a:r>
          </a:p>
        </p:txBody>
      </p:sp>
      <p:sp>
        <p:nvSpPr>
          <p:cNvPr id="3" name="Content Placeholder 2">
            <a:extLst>
              <a:ext uri="{FF2B5EF4-FFF2-40B4-BE49-F238E27FC236}">
                <a16:creationId xmlns:a16="http://schemas.microsoft.com/office/drawing/2014/main" id="{C7C8EC28-CFFC-0A59-5C5A-A8431061D1A9}"/>
              </a:ext>
            </a:extLst>
          </p:cNvPr>
          <p:cNvSpPr>
            <a:spLocks noGrp="1"/>
          </p:cNvSpPr>
          <p:nvPr>
            <p:ph idx="1"/>
          </p:nvPr>
        </p:nvSpPr>
        <p:spPr/>
        <p:txBody>
          <a:bodyPr/>
          <a:lstStyle/>
          <a:p>
            <a:r>
              <a:rPr lang="en-US" dirty="0"/>
              <a:t>Different relaxation paths could be responsible</a:t>
            </a:r>
          </a:p>
          <a:p>
            <a:pPr lvl="1"/>
            <a:r>
              <a:rPr lang="en-US" dirty="0" err="1"/>
              <a:t>Intraband</a:t>
            </a:r>
            <a:endParaRPr lang="en-US" dirty="0"/>
          </a:p>
          <a:p>
            <a:pPr lvl="2"/>
            <a:r>
              <a:rPr lang="en-US" dirty="0"/>
              <a:t>Indirect c-c: impurity assisted (IA) or bremsstrahlung process </a:t>
            </a:r>
            <a:r>
              <a:rPr lang="en-US" b="1" dirty="0"/>
              <a:t>(a)</a:t>
            </a:r>
          </a:p>
          <a:p>
            <a:pPr lvl="2"/>
            <a:r>
              <a:rPr lang="en-US" dirty="0"/>
              <a:t>Direct c-c: radiative emission from higher sub-bands </a:t>
            </a:r>
            <a:r>
              <a:rPr lang="en-US" b="1" dirty="0"/>
              <a:t>(b)</a:t>
            </a:r>
          </a:p>
          <a:p>
            <a:pPr lvl="1"/>
            <a:r>
              <a:rPr lang="en-US" dirty="0" err="1"/>
              <a:t>Interband</a:t>
            </a:r>
            <a:endParaRPr lang="en-US" dirty="0"/>
          </a:p>
          <a:p>
            <a:pPr lvl="2"/>
            <a:r>
              <a:rPr lang="en-US" dirty="0"/>
              <a:t>Indirect c-v: phonon assisted (PA) e-h recombination </a:t>
            </a:r>
            <a:r>
              <a:rPr lang="en-US" b="1" dirty="0"/>
              <a:t>(c)</a:t>
            </a:r>
          </a:p>
          <a:p>
            <a:pPr lvl="2"/>
            <a:r>
              <a:rPr lang="en-US" dirty="0"/>
              <a:t>Direct c-v: electron-hole recombination </a:t>
            </a:r>
            <a:r>
              <a:rPr lang="en-US" b="1" dirty="0"/>
              <a:t>(d)</a:t>
            </a:r>
          </a:p>
          <a:p>
            <a:r>
              <a:rPr lang="en-US" dirty="0"/>
              <a:t>Early theory assumed IA c-c; spectral analysis &amp; later theory </a:t>
            </a:r>
            <a:br>
              <a:rPr lang="en-US" dirty="0"/>
            </a:br>
            <a:r>
              <a:rPr lang="en-US" dirty="0"/>
              <a:t>suggests direct c-c</a:t>
            </a:r>
          </a:p>
          <a:p>
            <a:pPr lvl="1"/>
            <a:r>
              <a:rPr lang="en-US" dirty="0" err="1"/>
              <a:t>Intraband</a:t>
            </a:r>
            <a:r>
              <a:rPr lang="en-US" dirty="0"/>
              <a:t> processes dominate, </a:t>
            </a:r>
            <a:r>
              <a:rPr lang="en-US" dirty="0" err="1"/>
              <a:t>interband</a:t>
            </a:r>
            <a:r>
              <a:rPr lang="en-US" dirty="0"/>
              <a:t> is negligible</a:t>
            </a:r>
          </a:p>
          <a:p>
            <a:pPr lvl="1"/>
            <a:endParaRPr lang="en-US" dirty="0"/>
          </a:p>
          <a:p>
            <a:endParaRPr lang="en-US" b="1" dirty="0"/>
          </a:p>
        </p:txBody>
      </p:sp>
      <p:pic>
        <p:nvPicPr>
          <p:cNvPr id="4" name="Picture 3">
            <a:extLst>
              <a:ext uri="{FF2B5EF4-FFF2-40B4-BE49-F238E27FC236}">
                <a16:creationId xmlns:a16="http://schemas.microsoft.com/office/drawing/2014/main" id="{081B8551-AB14-2736-E96A-2C85A0D9818A}"/>
              </a:ext>
            </a:extLst>
          </p:cNvPr>
          <p:cNvPicPr>
            <a:picLocks noChangeAspect="1"/>
          </p:cNvPicPr>
          <p:nvPr/>
        </p:nvPicPr>
        <p:blipFill>
          <a:blip r:embed="rId2"/>
          <a:stretch>
            <a:fillRect/>
          </a:stretch>
        </p:blipFill>
        <p:spPr>
          <a:xfrm>
            <a:off x="7941511" y="358485"/>
            <a:ext cx="3605720" cy="2438400"/>
          </a:xfrm>
          <a:prstGeom prst="rect">
            <a:avLst/>
          </a:prstGeom>
        </p:spPr>
      </p:pic>
      <p:pic>
        <p:nvPicPr>
          <p:cNvPr id="6" name="Picture 5">
            <a:extLst>
              <a:ext uri="{FF2B5EF4-FFF2-40B4-BE49-F238E27FC236}">
                <a16:creationId xmlns:a16="http://schemas.microsoft.com/office/drawing/2014/main" id="{7A156E03-69A7-8942-5D9B-4D72A54A6D23}"/>
              </a:ext>
            </a:extLst>
          </p:cNvPr>
          <p:cNvPicPr>
            <a:picLocks noChangeAspect="1"/>
          </p:cNvPicPr>
          <p:nvPr/>
        </p:nvPicPr>
        <p:blipFill>
          <a:blip r:embed="rId3"/>
          <a:stretch>
            <a:fillRect/>
          </a:stretch>
        </p:blipFill>
        <p:spPr>
          <a:xfrm>
            <a:off x="8077200" y="3314295"/>
            <a:ext cx="3895442" cy="809595"/>
          </a:xfrm>
          <a:prstGeom prst="rect">
            <a:avLst/>
          </a:prstGeom>
        </p:spPr>
      </p:pic>
      <p:pic>
        <p:nvPicPr>
          <p:cNvPr id="8" name="Picture 7">
            <a:extLst>
              <a:ext uri="{FF2B5EF4-FFF2-40B4-BE49-F238E27FC236}">
                <a16:creationId xmlns:a16="http://schemas.microsoft.com/office/drawing/2014/main" id="{ED6E3888-CA7A-F639-4937-BBB396BB5E8A}"/>
              </a:ext>
            </a:extLst>
          </p:cNvPr>
          <p:cNvPicPr>
            <a:picLocks noChangeAspect="1"/>
          </p:cNvPicPr>
          <p:nvPr/>
        </p:nvPicPr>
        <p:blipFill>
          <a:blip r:embed="rId4"/>
          <a:stretch>
            <a:fillRect/>
          </a:stretch>
        </p:blipFill>
        <p:spPr>
          <a:xfrm>
            <a:off x="9048158" y="4080416"/>
            <a:ext cx="2819400" cy="1962072"/>
          </a:xfrm>
          <a:prstGeom prst="rect">
            <a:avLst/>
          </a:prstGeom>
        </p:spPr>
      </p:pic>
      <p:sp>
        <p:nvSpPr>
          <p:cNvPr id="9" name="TextBox 8">
            <a:extLst>
              <a:ext uri="{FF2B5EF4-FFF2-40B4-BE49-F238E27FC236}">
                <a16:creationId xmlns:a16="http://schemas.microsoft.com/office/drawing/2014/main" id="{926991B6-3269-F2B9-AF9F-02B2B78CD03A}"/>
              </a:ext>
            </a:extLst>
          </p:cNvPr>
          <p:cNvSpPr txBox="1"/>
          <p:nvPr/>
        </p:nvSpPr>
        <p:spPr>
          <a:xfrm>
            <a:off x="5032792" y="5699181"/>
            <a:ext cx="4572000" cy="369332"/>
          </a:xfrm>
          <a:prstGeom prst="rect">
            <a:avLst/>
          </a:prstGeom>
          <a:noFill/>
        </p:spPr>
        <p:txBody>
          <a:bodyPr wrap="square" rtlCol="0">
            <a:spAutoFit/>
          </a:bodyPr>
          <a:lstStyle/>
          <a:p>
            <a:r>
              <a:rPr lang="en-US" dirty="0" err="1"/>
              <a:t>Lacaita</a:t>
            </a:r>
            <a:r>
              <a:rPr lang="en-US" dirty="0"/>
              <a:t> et al., IEEE TED </a:t>
            </a:r>
            <a:r>
              <a:rPr lang="en-US" b="1" dirty="0"/>
              <a:t>40</a:t>
            </a:r>
            <a:r>
              <a:rPr lang="en-US" dirty="0"/>
              <a:t>, p577 (1993) </a:t>
            </a:r>
          </a:p>
        </p:txBody>
      </p:sp>
    </p:spTree>
    <p:extLst>
      <p:ext uri="{BB962C8B-B14F-4D97-AF65-F5344CB8AC3E}">
        <p14:creationId xmlns:p14="http://schemas.microsoft.com/office/powerpoint/2010/main" val="264964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DF1A-F61E-A713-0013-743DF0C7FCED}"/>
              </a:ext>
            </a:extLst>
          </p:cNvPr>
          <p:cNvSpPr>
            <a:spLocks noGrp="1"/>
          </p:cNvSpPr>
          <p:nvPr>
            <p:ph type="title"/>
          </p:nvPr>
        </p:nvSpPr>
        <p:spPr/>
        <p:txBody>
          <a:bodyPr/>
          <a:lstStyle/>
          <a:p>
            <a:r>
              <a:rPr lang="en-US" dirty="0"/>
              <a:t>Formulation from Tam &amp; Hu</a:t>
            </a:r>
          </a:p>
        </p:txBody>
      </p:sp>
      <p:sp>
        <p:nvSpPr>
          <p:cNvPr id="3" name="Content Placeholder 2">
            <a:extLst>
              <a:ext uri="{FF2B5EF4-FFF2-40B4-BE49-F238E27FC236}">
                <a16:creationId xmlns:a16="http://schemas.microsoft.com/office/drawing/2014/main" id="{50DD15FF-BA5B-36DA-40BB-37B966CDDFDE}"/>
              </a:ext>
            </a:extLst>
          </p:cNvPr>
          <p:cNvSpPr>
            <a:spLocks noGrp="1"/>
          </p:cNvSpPr>
          <p:nvPr>
            <p:ph idx="1"/>
          </p:nvPr>
        </p:nvSpPr>
        <p:spPr/>
        <p:txBody>
          <a:bodyPr/>
          <a:lstStyle/>
          <a:p>
            <a:r>
              <a:rPr lang="en-US" dirty="0"/>
              <a:t>Integrating over frequency</a:t>
            </a:r>
          </a:p>
        </p:txBody>
      </p:sp>
      <p:pic>
        <p:nvPicPr>
          <p:cNvPr id="5" name="Picture 4">
            <a:extLst>
              <a:ext uri="{FF2B5EF4-FFF2-40B4-BE49-F238E27FC236}">
                <a16:creationId xmlns:a16="http://schemas.microsoft.com/office/drawing/2014/main" id="{68D461D3-EAB5-CC07-5A0B-2A122577084B}"/>
              </a:ext>
            </a:extLst>
          </p:cNvPr>
          <p:cNvPicPr>
            <a:picLocks noChangeAspect="1"/>
          </p:cNvPicPr>
          <p:nvPr/>
        </p:nvPicPr>
        <p:blipFill>
          <a:blip r:embed="rId2"/>
          <a:stretch>
            <a:fillRect/>
          </a:stretch>
        </p:blipFill>
        <p:spPr>
          <a:xfrm>
            <a:off x="1104203" y="1600200"/>
            <a:ext cx="4991797" cy="2791215"/>
          </a:xfrm>
          <a:prstGeom prst="rect">
            <a:avLst/>
          </a:prstGeom>
        </p:spPr>
      </p:pic>
      <p:sp>
        <p:nvSpPr>
          <p:cNvPr id="6" name="Rectangle 5">
            <a:extLst>
              <a:ext uri="{FF2B5EF4-FFF2-40B4-BE49-F238E27FC236}">
                <a16:creationId xmlns:a16="http://schemas.microsoft.com/office/drawing/2014/main" id="{6B0EC212-B90F-4341-0182-91C853F3CCE6}"/>
              </a:ext>
            </a:extLst>
          </p:cNvPr>
          <p:cNvSpPr/>
          <p:nvPr/>
        </p:nvSpPr>
        <p:spPr>
          <a:xfrm>
            <a:off x="1524000" y="2438400"/>
            <a:ext cx="4267200" cy="1676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B7ACC3-7002-F2CF-A5A0-555BE313040E}"/>
              </a:ext>
            </a:extLst>
          </p:cNvPr>
          <p:cNvSpPr txBox="1"/>
          <p:nvPr/>
        </p:nvSpPr>
        <p:spPr>
          <a:xfrm>
            <a:off x="618035" y="5643324"/>
            <a:ext cx="4572000" cy="369332"/>
          </a:xfrm>
          <a:prstGeom prst="rect">
            <a:avLst/>
          </a:prstGeom>
          <a:noFill/>
        </p:spPr>
        <p:txBody>
          <a:bodyPr wrap="square" rtlCol="0">
            <a:spAutoFit/>
          </a:bodyPr>
          <a:lstStyle/>
          <a:p>
            <a:r>
              <a:rPr lang="en-US" dirty="0"/>
              <a:t>Tam &amp; Hu, IEEE TED </a:t>
            </a:r>
            <a:r>
              <a:rPr lang="en-US" b="1" dirty="0"/>
              <a:t>31</a:t>
            </a:r>
            <a:r>
              <a:rPr lang="en-US" dirty="0"/>
              <a:t>, p1264 (1984) </a:t>
            </a:r>
          </a:p>
        </p:txBody>
      </p:sp>
    </p:spTree>
    <p:extLst>
      <p:ext uri="{BB962C8B-B14F-4D97-AF65-F5344CB8AC3E}">
        <p14:creationId xmlns:p14="http://schemas.microsoft.com/office/powerpoint/2010/main" val="3314148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94325B2-EA74-3EBE-4D80-AF680A7BF84A}"/>
                  </a:ext>
                </a:extLst>
              </p:cNvPr>
              <p:cNvSpPr>
                <a:spLocks noGrp="1"/>
              </p:cNvSpPr>
              <p:nvPr>
                <p:ph type="title"/>
              </p:nvPr>
            </p:nvSpPr>
            <p:spPr/>
            <p:txBody>
              <a:bodyPr/>
              <a:lstStyle/>
              <a:p>
                <a:r>
                  <a:rPr lang="en-US" dirty="0"/>
                  <a:t>Modeling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a14:m>
                <a:r>
                  <a:rPr lang="en-US" dirty="0"/>
                  <a:t> and </a:t>
                </a: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𝑥</m:t>
                        </m:r>
                      </m:sub>
                    </m:sSub>
                    <m:r>
                      <a:rPr lang="en-US" b="0" i="1" smtClean="0">
                        <a:latin typeface="Cambria Math" panose="02040503050406030204" pitchFamily="18" charset="0"/>
                      </a:rPr>
                      <m:t>/</m:t>
                    </m:r>
                    <m:r>
                      <a:rPr lang="en-US" b="0" i="1" smtClean="0">
                        <a:latin typeface="Cambria Math" panose="02040503050406030204" pitchFamily="18" charset="0"/>
                      </a:rPr>
                      <m:t>𝑑𝑥</m:t>
                    </m:r>
                  </m:oMath>
                </a14:m>
                <a:endParaRPr lang="en-US" dirty="0"/>
              </a:p>
            </p:txBody>
          </p:sp>
        </mc:Choice>
        <mc:Fallback xmlns="">
          <p:sp>
            <p:nvSpPr>
              <p:cNvPr id="2" name="Title 1">
                <a:extLst>
                  <a:ext uri="{FF2B5EF4-FFF2-40B4-BE49-F238E27FC236}">
                    <a16:creationId xmlns:a16="http://schemas.microsoft.com/office/drawing/2014/main" id="{094325B2-EA74-3EBE-4D80-AF680A7BF84A}"/>
                  </a:ext>
                </a:extLst>
              </p:cNvPr>
              <p:cNvSpPr>
                <a:spLocks noGrp="1" noRot="1" noChangeAspect="1" noMove="1" noResize="1" noEditPoints="1" noAdjustHandles="1" noChangeArrowheads="1" noChangeShapeType="1" noTextEdit="1"/>
              </p:cNvSpPr>
              <p:nvPr>
                <p:ph type="title"/>
              </p:nvPr>
            </p:nvSpPr>
            <p:spPr>
              <a:blipFill>
                <a:blip r:embed="rId2"/>
                <a:stretch>
                  <a:fillRect l="-1833" t="-24691" b="-49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7F3BDC-6D50-D1D9-664B-FCE378D6FCB7}"/>
                  </a:ext>
                </a:extLst>
              </p:cNvPr>
              <p:cNvSpPr>
                <a:spLocks noGrp="1"/>
              </p:cNvSpPr>
              <p:nvPr>
                <p:ph idx="1"/>
              </p:nvPr>
            </p:nvSpPr>
            <p:spPr>
              <a:xfrm>
                <a:off x="4846196" y="1143000"/>
                <a:ext cx="6736204" cy="4572000"/>
              </a:xfrm>
            </p:spPr>
            <p:txBody>
              <a:bodyPr/>
              <a:lstStyle/>
              <a:p>
                <a:r>
                  <a:rPr lang="en-US" dirty="0"/>
                  <a:t>Assume that the channel E-field near the drain can be modeled as a simple PN junction</a:t>
                </a:r>
              </a:p>
              <a:p>
                <a:pPr lvl="1"/>
                <a:r>
                  <a:rPr lang="en-US" dirty="0"/>
                  <a:t>Note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10</m:t>
                        </m:r>
                      </m:sup>
                    </m:sSup>
                    <m:r>
                      <m:rPr>
                        <m:sty m:val="p"/>
                      </m:rPr>
                      <a:rPr lang="en-US" b="0" i="0" smtClean="0">
                        <a:latin typeface="Cambria Math" panose="02040503050406030204" pitchFamily="18" charset="0"/>
                      </a:rPr>
                      <m:t>c</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m:t>
                        </m:r>
                      </m:e>
                      <m:sup>
                        <m:r>
                          <a:rPr lang="en-US" b="0" i="0" smtClean="0">
                            <a:latin typeface="Cambria Math" panose="02040503050406030204" pitchFamily="18" charset="0"/>
                          </a:rPr>
                          <m:t>−3</m:t>
                        </m:r>
                      </m:sup>
                    </m:sSup>
                  </m:oMath>
                </a14:m>
                <a:r>
                  <a:rPr lang="en-US" dirty="0"/>
                  <a:t> in silicon</a:t>
                </a:r>
              </a:p>
              <a:p>
                <a:pPr lvl="1"/>
                <a:r>
                  <a:rPr lang="en-US" b="0" dirty="0"/>
                  <a:t>Built-in voltage: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𝑘𝑇</m:t>
                        </m:r>
                      </m:num>
                      <m:den>
                        <m:r>
                          <a:rPr lang="en-US" b="0" i="1" smtClean="0">
                            <a:latin typeface="Cambria Math" panose="02040503050406030204" pitchFamily="18" charset="0"/>
                          </a:rPr>
                          <m:t>𝑞</m:t>
                        </m:r>
                      </m:den>
                    </m:f>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𝐷</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den>
                            </m:f>
                          </m:e>
                        </m:d>
                      </m:e>
                    </m:func>
                  </m:oMath>
                </a14:m>
                <a:endParaRPr lang="en-US" b="0" dirty="0"/>
              </a:p>
              <a:p>
                <a:pPr lvl="1"/>
                <a:r>
                  <a:rPr lang="en-US" dirty="0"/>
                  <a:t>Peak e-field: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𝑞</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𝑠𝑖</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e>
                    </m:rad>
                  </m:oMath>
                </a14:m>
                <a:endParaRPr lang="en-US" dirty="0"/>
              </a:p>
              <a:p>
                <a:pPr lvl="1"/>
                <a:r>
                  <a:rPr lang="en-US" dirty="0"/>
                  <a:t>E-field gradient: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𝑑𝑥</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num>
                      <m:den>
                        <m:r>
                          <a:rPr lang="en-US" b="0" i="1" smtClean="0">
                            <a:latin typeface="Cambria Math" panose="02040503050406030204" pitchFamily="18" charset="0"/>
                          </a:rPr>
                          <m:t>𝑊</m:t>
                        </m:r>
                      </m:den>
                    </m:f>
                    <m:r>
                      <a:rPr lang="en-US" b="0" i="1" smtClean="0">
                        <a:latin typeface="Cambria Math" panose="02040503050406030204" pitchFamily="18" charset="0"/>
                      </a:rPr>
                      <m:t>, </m:t>
                    </m:r>
                    <m:r>
                      <a:rPr lang="en-US" b="0" i="1" smtClean="0">
                        <a:latin typeface="Cambria Math" panose="02040503050406030204" pitchFamily="18" charset="0"/>
                      </a:rPr>
                      <m:t>𝑊</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𝑠𝑖</m:t>
                                </m:r>
                              </m:sub>
                            </m:sSub>
                          </m:num>
                          <m:den>
                            <m:r>
                              <a:rPr lang="en-US" b="0" i="1" smtClean="0">
                                <a:latin typeface="Cambria Math" panose="02040503050406030204" pitchFamily="18" charset="0"/>
                              </a:rPr>
                              <m:t>𝑞</m:t>
                            </m:r>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den>
                        </m:f>
                      </m:e>
                    </m:rad>
                  </m:oMath>
                </a14:m>
                <a:endParaRPr lang="en-US" b="0" dirty="0"/>
              </a:p>
              <a:p>
                <a:pPr lvl="1"/>
                <a:endParaRPr lang="en-US" dirty="0"/>
              </a:p>
            </p:txBody>
          </p:sp>
        </mc:Choice>
        <mc:Fallback xmlns="">
          <p:sp>
            <p:nvSpPr>
              <p:cNvPr id="3" name="Content Placeholder 2">
                <a:extLst>
                  <a:ext uri="{FF2B5EF4-FFF2-40B4-BE49-F238E27FC236}">
                    <a16:creationId xmlns:a16="http://schemas.microsoft.com/office/drawing/2014/main" id="{207F3BDC-6D50-D1D9-664B-FCE378D6FCB7}"/>
                  </a:ext>
                </a:extLst>
              </p:cNvPr>
              <p:cNvSpPr>
                <a:spLocks noGrp="1" noRot="1" noChangeAspect="1" noMove="1" noResize="1" noEditPoints="1" noAdjustHandles="1" noChangeArrowheads="1" noChangeShapeType="1" noTextEdit="1"/>
              </p:cNvSpPr>
              <p:nvPr>
                <p:ph idx="1"/>
              </p:nvPr>
            </p:nvSpPr>
            <p:spPr>
              <a:xfrm>
                <a:off x="4846196" y="1143000"/>
                <a:ext cx="6736204" cy="4572000"/>
              </a:xfrm>
              <a:blipFill>
                <a:blip r:embed="rId3"/>
                <a:stretch>
                  <a:fillRect l="-1900" t="-2133"/>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50C916A5-FAC0-E40D-DCD7-49D916475FC4}"/>
              </a:ext>
            </a:extLst>
          </p:cNvPr>
          <p:cNvCxnSpPr>
            <a:cxnSpLocks/>
          </p:cNvCxnSpPr>
          <p:nvPr/>
        </p:nvCxnSpPr>
        <p:spPr>
          <a:xfrm>
            <a:off x="1957905" y="2738795"/>
            <a:ext cx="19014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B39FB16-BA2F-2356-A917-34939127076B}"/>
              </a:ext>
            </a:extLst>
          </p:cNvPr>
          <p:cNvSpPr txBox="1"/>
          <p:nvPr/>
        </p:nvSpPr>
        <p:spPr>
          <a:xfrm>
            <a:off x="3844393" y="2510195"/>
            <a:ext cx="838199" cy="369332"/>
          </a:xfrm>
          <a:prstGeom prst="rect">
            <a:avLst/>
          </a:prstGeom>
          <a:noFill/>
        </p:spPr>
        <p:txBody>
          <a:bodyPr wrap="square" rtlCol="0">
            <a:spAutoFit/>
          </a:bodyPr>
          <a:lstStyle/>
          <a:p>
            <a:r>
              <a:rPr lang="en-US"/>
              <a:t>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7C60234-E83A-8C21-5262-F8C33A3C310A}"/>
                  </a:ext>
                </a:extLst>
              </p:cNvPr>
              <p:cNvSpPr txBox="1"/>
              <p:nvPr/>
            </p:nvSpPr>
            <p:spPr>
              <a:xfrm>
                <a:off x="2322650" y="2667178"/>
                <a:ext cx="838199"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𝑗</m:t>
                          </m:r>
                        </m:sub>
                      </m:sSub>
                    </m:oMath>
                  </m:oMathPara>
                </a14:m>
                <a:endParaRPr lang="en-US"/>
              </a:p>
            </p:txBody>
          </p:sp>
        </mc:Choice>
        <mc:Fallback xmlns="">
          <p:sp>
            <p:nvSpPr>
              <p:cNvPr id="6" name="TextBox 5">
                <a:extLst>
                  <a:ext uri="{FF2B5EF4-FFF2-40B4-BE49-F238E27FC236}">
                    <a16:creationId xmlns:a16="http://schemas.microsoft.com/office/drawing/2014/main" id="{A7C60234-E83A-8C21-5262-F8C33A3C310A}"/>
                  </a:ext>
                </a:extLst>
              </p:cNvPr>
              <p:cNvSpPr txBox="1">
                <a:spLocks noRot="1" noChangeAspect="1" noMove="1" noResize="1" noEditPoints="1" noAdjustHandles="1" noChangeArrowheads="1" noChangeShapeType="1" noTextEdit="1"/>
              </p:cNvSpPr>
              <p:nvPr/>
            </p:nvSpPr>
            <p:spPr>
              <a:xfrm>
                <a:off x="2322650" y="2667178"/>
                <a:ext cx="838199" cy="391646"/>
              </a:xfrm>
              <a:prstGeom prst="rect">
                <a:avLst/>
              </a:prstGeom>
              <a:blipFill>
                <a:blip r:embed="rId4"/>
                <a:stretch>
                  <a:fillRect b="-7813"/>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FA74E19E-4395-29E4-E5B7-ED1A0EB86463}"/>
              </a:ext>
            </a:extLst>
          </p:cNvPr>
          <p:cNvCxnSpPr>
            <a:cxnSpLocks/>
          </p:cNvCxnSpPr>
          <p:nvPr/>
        </p:nvCxnSpPr>
        <p:spPr>
          <a:xfrm>
            <a:off x="2791240" y="1443395"/>
            <a:ext cx="0" cy="1294726"/>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6B6DC890-E69A-C676-1AF4-BA8A2F8E6052}"/>
              </a:ext>
            </a:extLst>
          </p:cNvPr>
          <p:cNvCxnSpPr>
            <a:cxnSpLocks/>
          </p:cNvCxnSpPr>
          <p:nvPr/>
        </p:nvCxnSpPr>
        <p:spPr>
          <a:xfrm>
            <a:off x="1981472" y="1812889"/>
            <a:ext cx="19014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0F7E9E64-22CC-531E-CB06-AA8CBFB9506F}"/>
              </a:ext>
            </a:extLst>
          </p:cNvPr>
          <p:cNvSpPr txBox="1"/>
          <p:nvPr/>
        </p:nvSpPr>
        <p:spPr>
          <a:xfrm>
            <a:off x="3867960" y="1584289"/>
            <a:ext cx="838199" cy="369332"/>
          </a:xfrm>
          <a:prstGeom prst="rect">
            <a:avLst/>
          </a:prstGeom>
          <a:noFill/>
        </p:spPr>
        <p:txBody>
          <a:bodyPr wrap="square" rtlCol="0">
            <a:spAutoFit/>
          </a:bodyPr>
          <a:lstStyle/>
          <a:p>
            <a:r>
              <a:rPr lang="en-US"/>
              <a:t>x</a:t>
            </a:r>
          </a:p>
        </p:txBody>
      </p:sp>
      <p:sp>
        <p:nvSpPr>
          <p:cNvPr id="10" name="Rectangle 9">
            <a:extLst>
              <a:ext uri="{FF2B5EF4-FFF2-40B4-BE49-F238E27FC236}">
                <a16:creationId xmlns:a16="http://schemas.microsoft.com/office/drawing/2014/main" id="{E03A0325-2B1E-C204-4947-F13E239F4800}"/>
              </a:ext>
            </a:extLst>
          </p:cNvPr>
          <p:cNvSpPr/>
          <p:nvPr/>
        </p:nvSpPr>
        <p:spPr>
          <a:xfrm>
            <a:off x="2791240" y="1422347"/>
            <a:ext cx="64808" cy="3905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5CFAE8-1299-790C-D9E4-03BAB64F3673}"/>
              </a:ext>
            </a:extLst>
          </p:cNvPr>
          <p:cNvSpPr/>
          <p:nvPr/>
        </p:nvSpPr>
        <p:spPr>
          <a:xfrm>
            <a:off x="1931727" y="1812215"/>
            <a:ext cx="859512" cy="74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F039BB8-B3A1-B7BB-DE44-7496919C861F}"/>
                  </a:ext>
                </a:extLst>
              </p:cNvPr>
              <p:cNvSpPr txBox="1"/>
              <p:nvPr/>
            </p:nvSpPr>
            <p:spPr>
              <a:xfrm>
                <a:off x="2846744" y="1329257"/>
                <a:ext cx="1304704" cy="369332"/>
              </a:xfrm>
              <a:prstGeom prst="rect">
                <a:avLst/>
              </a:prstGeom>
              <a:noFill/>
            </p:spPr>
            <p:txBody>
              <a:bodyPr wrap="square" rtlCol="0">
                <a:spAutoFit/>
              </a:bodyPr>
              <a:lstStyle/>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𝐷</m:t>
                        </m:r>
                      </m:sub>
                      <m:sup>
                        <m:r>
                          <a:rPr lang="en-US" b="0" i="1" smtClean="0">
                            <a:latin typeface="Cambria Math" panose="02040503050406030204" pitchFamily="18" charset="0"/>
                          </a:rPr>
                          <m:t>+</m:t>
                        </m:r>
                      </m:sup>
                    </m:sSubSup>
                  </m:oMath>
                </a14:m>
                <a:r>
                  <a:rPr lang="en-US"/>
                  <a:t> (drain)</a:t>
                </a:r>
              </a:p>
            </p:txBody>
          </p:sp>
        </mc:Choice>
        <mc:Fallback xmlns="">
          <p:sp>
            <p:nvSpPr>
              <p:cNvPr id="12" name="TextBox 11">
                <a:extLst>
                  <a:ext uri="{FF2B5EF4-FFF2-40B4-BE49-F238E27FC236}">
                    <a16:creationId xmlns:a16="http://schemas.microsoft.com/office/drawing/2014/main" id="{AF039BB8-B3A1-B7BB-DE44-7496919C861F}"/>
                  </a:ext>
                </a:extLst>
              </p:cNvPr>
              <p:cNvSpPr txBox="1">
                <a:spLocks noRot="1" noChangeAspect="1" noMove="1" noResize="1" noEditPoints="1" noAdjustHandles="1" noChangeArrowheads="1" noChangeShapeType="1" noTextEdit="1"/>
              </p:cNvSpPr>
              <p:nvPr/>
            </p:nvSpPr>
            <p:spPr>
              <a:xfrm>
                <a:off x="2846744" y="1329257"/>
                <a:ext cx="1304704" cy="369332"/>
              </a:xfrm>
              <a:prstGeom prst="rect">
                <a:avLst/>
              </a:prstGeom>
              <a:blipFill>
                <a:blip r:embed="rId5"/>
                <a:stretch>
                  <a:fillRect t="-8197" b="-24590"/>
                </a:stretch>
              </a:blipFill>
            </p:spPr>
            <p:txBody>
              <a:bodyPr/>
              <a:lstStyle/>
              <a:p>
                <a:r>
                  <a:rPr lang="en-US">
                    <a:noFill/>
                  </a:rPr>
                  <a:t> </a:t>
                </a:r>
              </a:p>
            </p:txBody>
          </p:sp>
        </mc:Fallback>
      </mc:AlternateContent>
      <p:sp>
        <p:nvSpPr>
          <p:cNvPr id="13" name="Freeform: Shape 12">
            <a:extLst>
              <a:ext uri="{FF2B5EF4-FFF2-40B4-BE49-F238E27FC236}">
                <a16:creationId xmlns:a16="http://schemas.microsoft.com/office/drawing/2014/main" id="{18DF1855-7496-FD0A-C38B-D3DE5A626A1C}"/>
              </a:ext>
            </a:extLst>
          </p:cNvPr>
          <p:cNvSpPr/>
          <p:nvPr/>
        </p:nvSpPr>
        <p:spPr>
          <a:xfrm>
            <a:off x="1975515" y="2065695"/>
            <a:ext cx="952500" cy="668867"/>
          </a:xfrm>
          <a:custGeom>
            <a:avLst/>
            <a:gdLst>
              <a:gd name="connsiteX0" fmla="*/ 952500 w 952500"/>
              <a:gd name="connsiteY0" fmla="*/ 668867 h 668867"/>
              <a:gd name="connsiteX1" fmla="*/ 952500 w 952500"/>
              <a:gd name="connsiteY1" fmla="*/ 668867 h 668867"/>
              <a:gd name="connsiteX2" fmla="*/ 821266 w 952500"/>
              <a:gd name="connsiteY2" fmla="*/ 0 h 668867"/>
              <a:gd name="connsiteX3" fmla="*/ 0 w 952500"/>
              <a:gd name="connsiteY3" fmla="*/ 656167 h 668867"/>
            </a:gdLst>
            <a:ahLst/>
            <a:cxnLst>
              <a:cxn ang="0">
                <a:pos x="connsiteX0" y="connsiteY0"/>
              </a:cxn>
              <a:cxn ang="0">
                <a:pos x="connsiteX1" y="connsiteY1"/>
              </a:cxn>
              <a:cxn ang="0">
                <a:pos x="connsiteX2" y="connsiteY2"/>
              </a:cxn>
              <a:cxn ang="0">
                <a:pos x="connsiteX3" y="connsiteY3"/>
              </a:cxn>
            </a:cxnLst>
            <a:rect l="l" t="t" r="r" b="b"/>
            <a:pathLst>
              <a:path w="952500" h="668867">
                <a:moveTo>
                  <a:pt x="952500" y="668867"/>
                </a:moveTo>
                <a:lnTo>
                  <a:pt x="952500" y="668867"/>
                </a:lnTo>
                <a:lnTo>
                  <a:pt x="821266" y="0"/>
                </a:lnTo>
                <a:lnTo>
                  <a:pt x="0" y="65616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1D2430C-01E2-9113-C05E-CCBBB2BAE042}"/>
                  </a:ext>
                </a:extLst>
              </p:cNvPr>
              <p:cNvSpPr txBox="1"/>
              <p:nvPr/>
            </p:nvSpPr>
            <p:spPr>
              <a:xfrm>
                <a:off x="1982773" y="2115377"/>
                <a:ext cx="13047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𝑥</m:t>
                          </m:r>
                        </m:sub>
                      </m:sSub>
                    </m:oMath>
                  </m:oMathPara>
                </a14:m>
                <a:endParaRPr lang="en-US" dirty="0"/>
              </a:p>
            </p:txBody>
          </p:sp>
        </mc:Choice>
        <mc:Fallback xmlns="">
          <p:sp>
            <p:nvSpPr>
              <p:cNvPr id="14" name="TextBox 13">
                <a:extLst>
                  <a:ext uri="{FF2B5EF4-FFF2-40B4-BE49-F238E27FC236}">
                    <a16:creationId xmlns:a16="http://schemas.microsoft.com/office/drawing/2014/main" id="{E1D2430C-01E2-9113-C05E-CCBBB2BAE042}"/>
                  </a:ext>
                </a:extLst>
              </p:cNvPr>
              <p:cNvSpPr txBox="1">
                <a:spLocks noRot="1" noChangeAspect="1" noMove="1" noResize="1" noEditPoints="1" noAdjustHandles="1" noChangeArrowheads="1" noChangeShapeType="1" noTextEdit="1"/>
              </p:cNvSpPr>
              <p:nvPr/>
            </p:nvSpPr>
            <p:spPr>
              <a:xfrm>
                <a:off x="1982773" y="2115377"/>
                <a:ext cx="130470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254528-09E8-4869-2D37-25A54DA553A1}"/>
                  </a:ext>
                </a:extLst>
              </p:cNvPr>
              <p:cNvSpPr txBox="1"/>
              <p:nvPr/>
            </p:nvSpPr>
            <p:spPr>
              <a:xfrm>
                <a:off x="2753610" y="1818723"/>
                <a:ext cx="13047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15" name="TextBox 14">
                <a:extLst>
                  <a:ext uri="{FF2B5EF4-FFF2-40B4-BE49-F238E27FC236}">
                    <a16:creationId xmlns:a16="http://schemas.microsoft.com/office/drawing/2014/main" id="{33254528-09E8-4869-2D37-25A54DA553A1}"/>
                  </a:ext>
                </a:extLst>
              </p:cNvPr>
              <p:cNvSpPr txBox="1">
                <a:spLocks noRot="1" noChangeAspect="1" noMove="1" noResize="1" noEditPoints="1" noAdjustHandles="1" noChangeArrowheads="1" noChangeShapeType="1" noTextEdit="1"/>
              </p:cNvSpPr>
              <p:nvPr/>
            </p:nvSpPr>
            <p:spPr>
              <a:xfrm>
                <a:off x="2753610" y="1818723"/>
                <a:ext cx="1304704" cy="369332"/>
              </a:xfrm>
              <a:prstGeom prst="rect">
                <a:avLst/>
              </a:prstGeom>
              <a:blipFill>
                <a:blip r:embed="rId7"/>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07D17ABA-4404-3CD0-5AFE-54307CA471A7}"/>
              </a:ext>
            </a:extLst>
          </p:cNvPr>
          <p:cNvSpPr txBox="1"/>
          <p:nvPr/>
        </p:nvSpPr>
        <p:spPr>
          <a:xfrm>
            <a:off x="703397" y="1335736"/>
            <a:ext cx="1581887" cy="646331"/>
          </a:xfrm>
          <a:prstGeom prst="rect">
            <a:avLst/>
          </a:prstGeom>
          <a:noFill/>
        </p:spPr>
        <p:txBody>
          <a:bodyPr wrap="square" rtlCol="0">
            <a:spAutoFit/>
          </a:bodyPr>
          <a:lstStyle/>
          <a:p>
            <a:r>
              <a:rPr lang="en-US" dirty="0">
                <a:highlight>
                  <a:srgbClr val="FFFF00"/>
                </a:highlight>
              </a:rPr>
              <a:t>Channel/drain “diode”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9D595B2-D116-8DD1-0BCF-D5FD8A11CE92}"/>
                  </a:ext>
                </a:extLst>
              </p:cNvPr>
              <p:cNvSpPr txBox="1"/>
              <p:nvPr/>
            </p:nvSpPr>
            <p:spPr>
              <a:xfrm>
                <a:off x="2615213" y="2673712"/>
                <a:ext cx="8381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𝑛</m:t>
                          </m:r>
                        </m:sub>
                      </m:sSub>
                    </m:oMath>
                  </m:oMathPara>
                </a14:m>
                <a:endParaRPr lang="en-US"/>
              </a:p>
            </p:txBody>
          </p:sp>
        </mc:Choice>
        <mc:Fallback xmlns="">
          <p:sp>
            <p:nvSpPr>
              <p:cNvPr id="17" name="TextBox 16">
                <a:extLst>
                  <a:ext uri="{FF2B5EF4-FFF2-40B4-BE49-F238E27FC236}">
                    <a16:creationId xmlns:a16="http://schemas.microsoft.com/office/drawing/2014/main" id="{D9D595B2-D116-8DD1-0BCF-D5FD8A11CE92}"/>
                  </a:ext>
                </a:extLst>
              </p:cNvPr>
              <p:cNvSpPr txBox="1">
                <a:spLocks noRot="1" noChangeAspect="1" noMove="1" noResize="1" noEditPoints="1" noAdjustHandles="1" noChangeArrowheads="1" noChangeShapeType="1" noTextEdit="1"/>
              </p:cNvSpPr>
              <p:nvPr/>
            </p:nvSpPr>
            <p:spPr>
              <a:xfrm>
                <a:off x="2615213" y="2673712"/>
                <a:ext cx="838199"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8B4FD4E-A382-1EBD-0D7E-18AABD9CC64E}"/>
                  </a:ext>
                </a:extLst>
              </p:cNvPr>
              <p:cNvSpPr txBox="1"/>
              <p:nvPr/>
            </p:nvSpPr>
            <p:spPr>
              <a:xfrm>
                <a:off x="1580539" y="2689492"/>
                <a:ext cx="838199"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𝑝</m:t>
                          </m:r>
                        </m:sub>
                      </m:sSub>
                    </m:oMath>
                  </m:oMathPara>
                </a14:m>
                <a:endParaRPr lang="en-US"/>
              </a:p>
            </p:txBody>
          </p:sp>
        </mc:Choice>
        <mc:Fallback xmlns="">
          <p:sp>
            <p:nvSpPr>
              <p:cNvPr id="18" name="TextBox 17">
                <a:extLst>
                  <a:ext uri="{FF2B5EF4-FFF2-40B4-BE49-F238E27FC236}">
                    <a16:creationId xmlns:a16="http://schemas.microsoft.com/office/drawing/2014/main" id="{78B4FD4E-A382-1EBD-0D7E-18AABD9CC64E}"/>
                  </a:ext>
                </a:extLst>
              </p:cNvPr>
              <p:cNvSpPr txBox="1">
                <a:spLocks noRot="1" noChangeAspect="1" noMove="1" noResize="1" noEditPoints="1" noAdjustHandles="1" noChangeArrowheads="1" noChangeShapeType="1" noTextEdit="1"/>
              </p:cNvSpPr>
              <p:nvPr/>
            </p:nvSpPr>
            <p:spPr>
              <a:xfrm>
                <a:off x="1580539" y="2689492"/>
                <a:ext cx="838199" cy="390748"/>
              </a:xfrm>
              <a:prstGeom prst="rect">
                <a:avLst/>
              </a:prstGeom>
              <a:blipFill>
                <a:blip r:embed="rId9"/>
                <a:stretch>
                  <a:fillRect b="-46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80976BF-92D0-3AB9-BBA8-7212B833C482}"/>
                  </a:ext>
                </a:extLst>
              </p:cNvPr>
              <p:cNvSpPr txBox="1"/>
              <p:nvPr/>
            </p:nvSpPr>
            <p:spPr>
              <a:xfrm>
                <a:off x="1832406" y="1594820"/>
                <a:ext cx="1304704" cy="369332"/>
              </a:xfrm>
              <a:prstGeom prst="rect">
                <a:avLst/>
              </a:prstGeom>
              <a:noFill/>
            </p:spPr>
            <p:txBody>
              <a:bodyPr wrap="square" rtlCol="0">
                <a:spAutoFit/>
              </a:bodyPr>
              <a:lstStyle/>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𝐴</m:t>
                        </m:r>
                      </m:sub>
                      <m:sup>
                        <m:r>
                          <a:rPr lang="en-US" b="0" i="1" smtClean="0">
                            <a:latin typeface="Cambria Math" panose="02040503050406030204" pitchFamily="18" charset="0"/>
                          </a:rPr>
                          <m:t>−</m:t>
                        </m:r>
                      </m:sup>
                    </m:sSubSup>
                  </m:oMath>
                </a14:m>
                <a:r>
                  <a:rPr lang="en-US"/>
                  <a:t> (</a:t>
                </a:r>
                <a:r>
                  <a:rPr lang="en-US" err="1"/>
                  <a:t>ch</a:t>
                </a:r>
                <a:r>
                  <a:rPr lang="en-US"/>
                  <a:t>)</a:t>
                </a:r>
              </a:p>
            </p:txBody>
          </p:sp>
        </mc:Choice>
        <mc:Fallback xmlns="">
          <p:sp>
            <p:nvSpPr>
              <p:cNvPr id="19" name="TextBox 18">
                <a:extLst>
                  <a:ext uri="{FF2B5EF4-FFF2-40B4-BE49-F238E27FC236}">
                    <a16:creationId xmlns:a16="http://schemas.microsoft.com/office/drawing/2014/main" id="{C80976BF-92D0-3AB9-BBA8-7212B833C482}"/>
                  </a:ext>
                </a:extLst>
              </p:cNvPr>
              <p:cNvSpPr txBox="1">
                <a:spLocks noRot="1" noChangeAspect="1" noMove="1" noResize="1" noEditPoints="1" noAdjustHandles="1" noChangeArrowheads="1" noChangeShapeType="1" noTextEdit="1"/>
              </p:cNvSpPr>
              <p:nvPr/>
            </p:nvSpPr>
            <p:spPr>
              <a:xfrm>
                <a:off x="1832406" y="1594820"/>
                <a:ext cx="1304704" cy="369332"/>
              </a:xfrm>
              <a:prstGeom prst="rect">
                <a:avLst/>
              </a:prstGeom>
              <a:blipFill>
                <a:blip r:embed="rId10"/>
                <a:stretch>
                  <a:fillRect t="-10000" b="-26667"/>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8B9D82DF-53E0-20CB-2AEF-C5B8AF9F4998}"/>
              </a:ext>
            </a:extLst>
          </p:cNvPr>
          <p:cNvPicPr>
            <a:picLocks noChangeAspect="1"/>
          </p:cNvPicPr>
          <p:nvPr/>
        </p:nvPicPr>
        <p:blipFill>
          <a:blip r:embed="rId11"/>
          <a:stretch>
            <a:fillRect/>
          </a:stretch>
        </p:blipFill>
        <p:spPr>
          <a:xfrm>
            <a:off x="914400" y="3124200"/>
            <a:ext cx="3678420" cy="2439552"/>
          </a:xfrm>
          <a:prstGeom prst="rect">
            <a:avLst/>
          </a:prstGeom>
        </p:spPr>
      </p:pic>
    </p:spTree>
    <p:extLst>
      <p:ext uri="{BB962C8B-B14F-4D97-AF65-F5344CB8AC3E}">
        <p14:creationId xmlns:p14="http://schemas.microsoft.com/office/powerpoint/2010/main" val="2413681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371BB-C679-0D14-5EB2-43C0BA67050D}"/>
              </a:ext>
            </a:extLst>
          </p:cNvPr>
          <p:cNvSpPr>
            <a:spLocks noGrp="1"/>
          </p:cNvSpPr>
          <p:nvPr>
            <p:ph type="title"/>
          </p:nvPr>
        </p:nvSpPr>
        <p:spPr/>
        <p:txBody>
          <a:bodyPr/>
          <a:lstStyle/>
          <a:p>
            <a:r>
              <a:rPr lang="en-US" dirty="0"/>
              <a:t>Emission rate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B7A430-4A34-5A29-D573-3FF99C1807AF}"/>
                  </a:ext>
                </a:extLst>
              </p:cNvPr>
              <p:cNvSpPr>
                <a:spLocks noGrp="1"/>
              </p:cNvSpPr>
              <p:nvPr>
                <p:ph idx="1"/>
              </p:nvPr>
            </p:nvSpPr>
            <p:spPr/>
            <p:txBody>
              <a:bodyPr/>
              <a:lstStyle/>
              <a:p>
                <a:r>
                  <a:rPr lang="en-US" dirty="0"/>
                  <a:t>Final model is only linearly dependent on Ids</a:t>
                </a:r>
              </a:p>
              <a:p>
                <a:pPr lvl="1"/>
                <a:r>
                  <a:rPr lang="en-US" dirty="0"/>
                  <a:t>Assume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r>
                      <a:rPr lang="en-US" b="0" i="1" smtClean="0">
                        <a:latin typeface="Cambria Math" panose="02040503050406030204" pitchFamily="18" charset="0"/>
                      </a:rPr>
                      <m:t>=5×</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16</m:t>
                        </m:r>
                      </m:sup>
                    </m:sSup>
                    <m:r>
                      <m:rPr>
                        <m:sty m:val="p"/>
                      </m:rPr>
                      <a:rPr lang="en-US" b="0" i="0" smtClean="0">
                        <a:latin typeface="Cambria Math" panose="02040503050406030204" pitchFamily="18" charset="0"/>
                      </a:rPr>
                      <m:t>c</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m:t>
                        </m:r>
                      </m:e>
                      <m:sup>
                        <m:r>
                          <a:rPr lang="en-US" b="0" i="0" smtClean="0">
                            <a:latin typeface="Cambria Math" panose="02040503050406030204" pitchFamily="18" charset="0"/>
                          </a:rPr>
                          <m:t>−3</m:t>
                        </m:r>
                      </m:sup>
                    </m:sSup>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𝐷</m:t>
                        </m:r>
                      </m:sub>
                    </m:sSub>
                    <m:r>
                      <a:rPr lang="en-US" i="1">
                        <a:latin typeface="Cambria Math" panose="02040503050406030204" pitchFamily="18" charset="0"/>
                      </a:rPr>
                      <m:t>=5×</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b="0" i="1" smtClean="0">
                            <a:latin typeface="Cambria Math" panose="02040503050406030204" pitchFamily="18" charset="0"/>
                          </a:rPr>
                          <m:t>20</m:t>
                        </m:r>
                      </m:sup>
                    </m:sSup>
                    <m:r>
                      <m:rPr>
                        <m:sty m:val="p"/>
                      </m:rPr>
                      <a:rPr lang="en-US">
                        <a:latin typeface="Cambria Math" panose="02040503050406030204" pitchFamily="18" charset="0"/>
                      </a:rPr>
                      <m:t>c</m:t>
                    </m:r>
                    <m:sSup>
                      <m:sSupPr>
                        <m:ctrlPr>
                          <a:rPr lang="en-US" i="1">
                            <a:latin typeface="Cambria Math" panose="02040503050406030204" pitchFamily="18" charset="0"/>
                          </a:rPr>
                        </m:ctrlPr>
                      </m:sSupPr>
                      <m:e>
                        <m:r>
                          <m:rPr>
                            <m:sty m:val="p"/>
                          </m:rPr>
                          <a:rPr lang="en-US">
                            <a:latin typeface="Cambria Math" panose="02040503050406030204" pitchFamily="18" charset="0"/>
                          </a:rPr>
                          <m:t>m</m:t>
                        </m:r>
                      </m:e>
                      <m:sup>
                        <m:r>
                          <a:rPr lang="en-US">
                            <a:latin typeface="Cambria Math" panose="02040503050406030204" pitchFamily="18" charset="0"/>
                          </a:rPr>
                          <m:t>−3</m:t>
                        </m:r>
                      </m:sup>
                    </m:sSup>
                  </m:oMath>
                </a14:m>
                <a:r>
                  <a:rPr lang="en-US" dirty="0"/>
                  <a:t> such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f>
                      <m:fPr>
                        <m:type m:val="lin"/>
                        <m:ctrlPr>
                          <a:rPr lang="en-US" b="0" i="1" smtClean="0">
                            <a:latin typeface="Cambria Math" panose="02040503050406030204" pitchFamily="18" charset="0"/>
                          </a:rPr>
                        </m:ctrlPr>
                      </m:fPr>
                      <m:num>
                        <m:r>
                          <m:rPr>
                            <m:sty m:val="p"/>
                          </m:rPr>
                          <a:rPr lang="en-US" b="0" i="0" smtClean="0">
                            <a:latin typeface="Cambria Math" panose="02040503050406030204" pitchFamily="18" charset="0"/>
                          </a:rPr>
                          <m:t>V</m:t>
                        </m:r>
                      </m:num>
                      <m:den>
                        <m:r>
                          <m:rPr>
                            <m:sty m:val="p"/>
                          </m:rPr>
                          <a:rPr lang="en-US" b="0" i="0" smtClean="0">
                            <a:latin typeface="Cambria Math" panose="02040503050406030204" pitchFamily="18" charset="0"/>
                          </a:rPr>
                          <m:t>cm</m:t>
                        </m:r>
                      </m:den>
                    </m:f>
                  </m:oMath>
                </a14:m>
                <a:endParaRPr lang="en-US" b="0" dirty="0"/>
              </a:p>
              <a:p>
                <a:pPr lvl="1"/>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0</m:t>
                              </m:r>
                            </m:sub>
                          </m:s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𝐷𝑆</m:t>
                              </m:r>
                            </m:sub>
                          </m:sSub>
                        </m:e>
                      </m:d>
                      <m:r>
                        <a:rPr lang="en-US" b="0" i="1" smtClean="0">
                          <a:latin typeface="Cambria Math" panose="02040503050406030204" pitchFamily="18" charset="0"/>
                        </a:rPr>
                        <m:t>=6.7×</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−22</m:t>
                          </m:r>
                        </m:sup>
                      </m:sSup>
                      <m:d>
                        <m:dPr>
                          <m:begChr m:val="["/>
                          <m:endChr m:val="]"/>
                          <m:ctrlPr>
                            <a:rPr lang="en-US" i="1">
                              <a:latin typeface="Cambria Math" panose="02040503050406030204" pitchFamily="18" charset="0"/>
                            </a:rPr>
                          </m:ctrlPr>
                        </m:dPr>
                        <m:e>
                          <m:r>
                            <a:rPr lang="en-US" i="1">
                              <a:latin typeface="Cambria Math" panose="02040503050406030204" pitchFamily="18" charset="0"/>
                            </a:rPr>
                            <m:t>𝐽</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𝐶</m:t>
                              </m:r>
                            </m:e>
                            <m:sup>
                              <m:r>
                                <a:rPr lang="en-US" i="1">
                                  <a:latin typeface="Cambria Math" panose="02040503050406030204" pitchFamily="18" charset="0"/>
                                </a:rPr>
                                <m:t>−1</m:t>
                              </m:r>
                            </m:sup>
                          </m:sSup>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𝐷𝑆</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𝑞</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𝐶</m:t>
                              </m:r>
                            </m:sub>
                          </m:sSub>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den>
                      </m:f>
                      <m:f>
                        <m:fPr>
                          <m:ctrlPr>
                            <a:rPr lang="en-US" b="0" i="1" smtClean="0">
                              <a:latin typeface="Cambria Math" panose="02040503050406030204" pitchFamily="18" charset="0"/>
                            </a:rPr>
                          </m:ctrlPr>
                        </m:fPr>
                        <m:num>
                          <m:r>
                            <a:rPr lang="en-US" b="0" i="1" smtClean="0">
                              <a:latin typeface="Cambria Math" panose="02040503050406030204" pitchFamily="18" charset="0"/>
                            </a:rPr>
                            <m:t>𝑞</m:t>
                          </m:r>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r>
                            <a:rPr lang="en-US" b="0" i="1" smtClean="0">
                              <a:latin typeface="Cambria Math" panose="02040503050406030204" pitchFamily="18" charset="0"/>
                            </a:rPr>
                            <m:t>𝑊</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𝑔</m:t>
                              </m:r>
                            </m:sub>
                          </m:sSub>
                        </m:den>
                      </m:f>
                      <m:f>
                        <m:fPr>
                          <m:ctrlPr>
                            <a:rPr lang="en-US" b="0" i="1" smtClean="0">
                              <a:latin typeface="Cambria Math" panose="02040503050406030204" pitchFamily="18" charset="0"/>
                            </a:rPr>
                          </m:ctrlPr>
                        </m:fPr>
                        <m:num>
                          <m:r>
                            <a:rPr lang="en-US" b="0" i="1" smtClean="0">
                              <a:latin typeface="Cambria Math" panose="02040503050406030204" pitchFamily="18" charset="0"/>
                            </a:rPr>
                            <m:t>𝑎</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0</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𝐸</m:t>
                                  </m:r>
                                </m:e>
                                <m:sub>
                                  <m:r>
                                    <a:rPr lang="en-US" i="1">
                                      <a:latin typeface="Cambria Math" panose="02040503050406030204" pitchFamily="18" charset="0"/>
                                    </a:rPr>
                                    <m:t>𝑔</m:t>
                                  </m:r>
                                </m:sub>
                              </m:sSub>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num>
                            <m:den>
                              <m:r>
                                <a:rPr lang="en-US" i="1">
                                  <a:latin typeface="Cambria Math" panose="02040503050406030204" pitchFamily="18" charset="0"/>
                                </a:rPr>
                                <m:t>𝑞</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𝑚</m:t>
                                  </m:r>
                                </m:sub>
                              </m:sSub>
                              <m:r>
                                <a:rPr lang="en-US" i="1">
                                  <a:latin typeface="Cambria Math" panose="02040503050406030204" pitchFamily="18" charset="0"/>
                                </a:rPr>
                                <m:t>𝜆</m:t>
                              </m:r>
                            </m:den>
                          </m:f>
                        </m:sup>
                      </m:sSup>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e>
                      </m:d>
                    </m:oMath>
                  </m:oMathPara>
                </a14:m>
                <a:endParaRPr lang="en-US" b="0" dirty="0"/>
              </a:p>
              <a:p>
                <a:pPr marL="0" indent="0">
                  <a:buNone/>
                </a:pPr>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B6B7A430-4A34-5A29-D573-3FF99C1807AF}"/>
                  </a:ext>
                </a:extLst>
              </p:cNvPr>
              <p:cNvSpPr>
                <a:spLocks noGrp="1" noRot="1" noChangeAspect="1" noMove="1" noResize="1" noEditPoints="1" noAdjustHandles="1" noChangeArrowheads="1" noChangeShapeType="1" noTextEdit="1"/>
              </p:cNvSpPr>
              <p:nvPr>
                <p:ph idx="1"/>
              </p:nvPr>
            </p:nvSpPr>
            <p:spPr>
              <a:blipFill>
                <a:blip r:embed="rId2"/>
                <a:stretch>
                  <a:fillRect l="-1167" t="-3067" r="-16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297FDAE-436C-901E-FB6C-E875D0C00E56}"/>
              </a:ext>
            </a:extLst>
          </p:cNvPr>
          <p:cNvSpPr txBox="1"/>
          <p:nvPr/>
        </p:nvSpPr>
        <p:spPr>
          <a:xfrm>
            <a:off x="618035" y="5643324"/>
            <a:ext cx="4572000" cy="369332"/>
          </a:xfrm>
          <a:prstGeom prst="rect">
            <a:avLst/>
          </a:prstGeom>
          <a:noFill/>
        </p:spPr>
        <p:txBody>
          <a:bodyPr wrap="square" rtlCol="0">
            <a:spAutoFit/>
          </a:bodyPr>
          <a:lstStyle/>
          <a:p>
            <a:r>
              <a:rPr lang="en-US" dirty="0"/>
              <a:t>Tam &amp; Hu, IEEE TED </a:t>
            </a:r>
            <a:r>
              <a:rPr lang="en-US" b="1" dirty="0"/>
              <a:t>31</a:t>
            </a:r>
            <a:r>
              <a:rPr lang="en-US" dirty="0"/>
              <a:t>, p1264 (1984) </a:t>
            </a:r>
          </a:p>
        </p:txBody>
      </p:sp>
    </p:spTree>
    <p:extLst>
      <p:ext uri="{BB962C8B-B14F-4D97-AF65-F5344CB8AC3E}">
        <p14:creationId xmlns:p14="http://schemas.microsoft.com/office/powerpoint/2010/main" val="3964517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B0999-67A4-BB8E-7CF2-620946F00CE4}"/>
              </a:ext>
            </a:extLst>
          </p:cNvPr>
          <p:cNvSpPr>
            <a:spLocks noGrp="1"/>
          </p:cNvSpPr>
          <p:nvPr>
            <p:ph type="title"/>
          </p:nvPr>
        </p:nvSpPr>
        <p:spPr/>
        <p:txBody>
          <a:bodyPr/>
          <a:lstStyle/>
          <a:p>
            <a:r>
              <a:rPr lang="en-US" altLang="zh-CN" dirty="0"/>
              <a:t>Photon Image Generator</a:t>
            </a:r>
            <a:endParaRPr lang="en-US" dirty="0"/>
          </a:p>
        </p:txBody>
      </p:sp>
      <p:sp>
        <p:nvSpPr>
          <p:cNvPr id="3" name="Content Placeholder 2">
            <a:extLst>
              <a:ext uri="{FF2B5EF4-FFF2-40B4-BE49-F238E27FC236}">
                <a16:creationId xmlns:a16="http://schemas.microsoft.com/office/drawing/2014/main" id="{D4D0B8D2-C804-07D9-C952-5B65542950AD}"/>
              </a:ext>
            </a:extLst>
          </p:cNvPr>
          <p:cNvSpPr>
            <a:spLocks noGrp="1"/>
          </p:cNvSpPr>
          <p:nvPr>
            <p:ph idx="1"/>
          </p:nvPr>
        </p:nvSpPr>
        <p:spPr>
          <a:xfrm>
            <a:off x="457200" y="838200"/>
            <a:ext cx="4876800" cy="5181600"/>
          </a:xfrm>
        </p:spPr>
        <p:txBody>
          <a:bodyPr/>
          <a:lstStyle/>
          <a:p>
            <a:r>
              <a:rPr lang="en-US" dirty="0"/>
              <a:t>Individual NMOS and per-tile photon image generation of NMOS channels in the security chip/IP</a:t>
            </a:r>
          </a:p>
          <a:p>
            <a:r>
              <a:rPr lang="en-US" dirty="0"/>
              <a:t>Why tile-based?</a:t>
            </a:r>
          </a:p>
          <a:p>
            <a:pPr lvl="1"/>
            <a:r>
              <a:rPr lang="en-US" dirty="0"/>
              <a:t>Per transistor photon image is very small in size (&lt; 1um), we could accumulate all the NMOS photon image intensity to a representative tile with size controlled by user</a:t>
            </a:r>
          </a:p>
          <a:p>
            <a:pPr lvl="1"/>
            <a:r>
              <a:rPr lang="en-US" dirty="0"/>
              <a:t>To simulate real-life attacks: the attacker scan the layout with a given resolution, and each piece of image got the accumulated info</a:t>
            </a:r>
          </a:p>
          <a:p>
            <a:pPr lvl="1"/>
            <a:endParaRPr lang="en-US" dirty="0"/>
          </a:p>
        </p:txBody>
      </p:sp>
      <p:pic>
        <p:nvPicPr>
          <p:cNvPr id="5" name="Picture 4">
            <a:extLst>
              <a:ext uri="{FF2B5EF4-FFF2-40B4-BE49-F238E27FC236}">
                <a16:creationId xmlns:a16="http://schemas.microsoft.com/office/drawing/2014/main" id="{AE10DA4B-CA5C-D89E-087B-285590788249}"/>
              </a:ext>
            </a:extLst>
          </p:cNvPr>
          <p:cNvPicPr>
            <a:picLocks noChangeAspect="1"/>
          </p:cNvPicPr>
          <p:nvPr/>
        </p:nvPicPr>
        <p:blipFill>
          <a:blip r:embed="rId3"/>
          <a:stretch>
            <a:fillRect/>
          </a:stretch>
        </p:blipFill>
        <p:spPr>
          <a:xfrm>
            <a:off x="5562600" y="990600"/>
            <a:ext cx="5818142" cy="4571998"/>
          </a:xfrm>
          <a:prstGeom prst="rect">
            <a:avLst/>
          </a:prstGeom>
        </p:spPr>
      </p:pic>
    </p:spTree>
    <p:extLst>
      <p:ext uri="{BB962C8B-B14F-4D97-AF65-F5344CB8AC3E}">
        <p14:creationId xmlns:p14="http://schemas.microsoft.com/office/powerpoint/2010/main" val="2485694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5C4A-E7F8-3BEC-AC65-6F70E183A34C}"/>
              </a:ext>
            </a:extLst>
          </p:cNvPr>
          <p:cNvSpPr>
            <a:spLocks noGrp="1"/>
          </p:cNvSpPr>
          <p:nvPr>
            <p:ph type="title"/>
          </p:nvPr>
        </p:nvSpPr>
        <p:spPr/>
        <p:txBody>
          <a:bodyPr/>
          <a:lstStyle/>
          <a:p>
            <a:r>
              <a:rPr lang="en-US" altLang="zh-CN" dirty="0"/>
              <a:t>Generated Photon Images (10um x 10um per tile)</a:t>
            </a:r>
            <a:endParaRPr lang="en-US" dirty="0"/>
          </a:p>
        </p:txBody>
      </p:sp>
      <p:sp>
        <p:nvSpPr>
          <p:cNvPr id="3" name="Content Placeholder 2">
            <a:extLst>
              <a:ext uri="{FF2B5EF4-FFF2-40B4-BE49-F238E27FC236}">
                <a16:creationId xmlns:a16="http://schemas.microsoft.com/office/drawing/2014/main" id="{18A6BCF8-E2A7-10C6-A7DE-8F794F677E36}"/>
              </a:ext>
            </a:extLst>
          </p:cNvPr>
          <p:cNvSpPr>
            <a:spLocks noGrp="1"/>
          </p:cNvSpPr>
          <p:nvPr>
            <p:ph idx="1"/>
          </p:nvPr>
        </p:nvSpPr>
        <p:spPr>
          <a:xfrm>
            <a:off x="533400" y="865494"/>
            <a:ext cx="10972800" cy="4572000"/>
          </a:xfrm>
        </p:spPr>
        <p:txBody>
          <a:bodyPr/>
          <a:lstStyle/>
          <a:p>
            <a:r>
              <a:rPr lang="en-US" dirty="0"/>
              <a:t>Using the emission model, we derived photon images for all 3000 current traces</a:t>
            </a:r>
          </a:p>
          <a:p>
            <a:r>
              <a:rPr lang="en-US" dirty="0"/>
              <a:t>Served as “photon traces” for optical side-channel analysis next</a:t>
            </a:r>
          </a:p>
          <a:p>
            <a:endParaRPr lang="en-US" dirty="0"/>
          </a:p>
        </p:txBody>
      </p:sp>
      <p:pic>
        <p:nvPicPr>
          <p:cNvPr id="13" name="Picture 12">
            <a:extLst>
              <a:ext uri="{FF2B5EF4-FFF2-40B4-BE49-F238E27FC236}">
                <a16:creationId xmlns:a16="http://schemas.microsoft.com/office/drawing/2014/main" id="{C4A06662-7EEE-D369-2AD9-36A9F52313FD}"/>
              </a:ext>
            </a:extLst>
          </p:cNvPr>
          <p:cNvPicPr>
            <a:picLocks noChangeAspect="1"/>
          </p:cNvPicPr>
          <p:nvPr/>
        </p:nvPicPr>
        <p:blipFill>
          <a:blip r:embed="rId3"/>
          <a:stretch>
            <a:fillRect/>
          </a:stretch>
        </p:blipFill>
        <p:spPr>
          <a:xfrm>
            <a:off x="762000" y="1912440"/>
            <a:ext cx="4190265" cy="3727273"/>
          </a:xfrm>
          <a:prstGeom prst="rect">
            <a:avLst/>
          </a:prstGeom>
        </p:spPr>
      </p:pic>
      <p:pic>
        <p:nvPicPr>
          <p:cNvPr id="15" name="Picture 14">
            <a:extLst>
              <a:ext uri="{FF2B5EF4-FFF2-40B4-BE49-F238E27FC236}">
                <a16:creationId xmlns:a16="http://schemas.microsoft.com/office/drawing/2014/main" id="{A41DC81D-996E-0C6E-14F2-E051E6B2C2BE}"/>
              </a:ext>
            </a:extLst>
          </p:cNvPr>
          <p:cNvPicPr>
            <a:picLocks noChangeAspect="1"/>
          </p:cNvPicPr>
          <p:nvPr/>
        </p:nvPicPr>
        <p:blipFill>
          <a:blip r:embed="rId4"/>
          <a:stretch>
            <a:fillRect/>
          </a:stretch>
        </p:blipFill>
        <p:spPr>
          <a:xfrm>
            <a:off x="6629400" y="1888038"/>
            <a:ext cx="4267200" cy="3772395"/>
          </a:xfrm>
          <a:prstGeom prst="rect">
            <a:avLst/>
          </a:prstGeom>
        </p:spPr>
      </p:pic>
      <p:sp>
        <p:nvSpPr>
          <p:cNvPr id="16" name="Content Placeholder 2">
            <a:extLst>
              <a:ext uri="{FF2B5EF4-FFF2-40B4-BE49-F238E27FC236}">
                <a16:creationId xmlns:a16="http://schemas.microsoft.com/office/drawing/2014/main" id="{50DC43CF-1292-0F7C-C7FE-1028E8657994}"/>
              </a:ext>
            </a:extLst>
          </p:cNvPr>
          <p:cNvSpPr txBox="1">
            <a:spLocks/>
          </p:cNvSpPr>
          <p:nvPr/>
        </p:nvSpPr>
        <p:spPr>
          <a:xfrm>
            <a:off x="5211862" y="3583504"/>
            <a:ext cx="1023305" cy="381461"/>
          </a:xfrm>
          <a:prstGeom prst="rect">
            <a:avLst/>
          </a:prstGeom>
        </p:spPr>
        <p:txBody>
          <a:bodyPr vert="horz" lIns="45720" tIns="0" rIns="0" bIns="0" rtlCol="0">
            <a:noAutofit/>
          </a:bodyPr>
          <a:lstStyle>
            <a:lvl1pPr marL="171450" indent="-171450" algn="l" defTabSz="914400" rtl="0" eaLnBrk="1" latinLnBrk="0" hangingPunct="1">
              <a:lnSpc>
                <a:spcPct val="100000"/>
              </a:lnSpc>
              <a:spcBef>
                <a:spcPts val="1200"/>
              </a:spcBef>
              <a:buClr>
                <a:srgbClr val="333333"/>
              </a:buClr>
              <a:buFont typeface="Arial" panose="020B0604020202020204" pitchFamily="34" charset="0"/>
              <a:buChar char="•"/>
              <a:defRPr sz="2400" kern="1200">
                <a:solidFill>
                  <a:schemeClr val="tx1"/>
                </a:solidFill>
                <a:latin typeface="+mn-lt"/>
                <a:ea typeface="+mn-ea"/>
                <a:cs typeface="+mn-cs"/>
              </a:defRPr>
            </a:lvl1pPr>
            <a:lvl2pPr marL="400050" indent="-171450" algn="l" defTabSz="914400" rtl="0" eaLnBrk="1" latinLnBrk="0" hangingPunct="1">
              <a:lnSpc>
                <a:spcPct val="100000"/>
              </a:lnSpc>
              <a:spcBef>
                <a:spcPts val="900"/>
              </a:spcBef>
              <a:buClr>
                <a:srgbClr val="4F4F4F"/>
              </a:buClr>
              <a:buFont typeface="System Font Regular"/>
              <a:buChar char="-"/>
              <a:defRPr sz="2400" kern="1200">
                <a:solidFill>
                  <a:srgbClr val="333333"/>
                </a:solidFill>
                <a:latin typeface="+mn-lt"/>
                <a:ea typeface="+mn-ea"/>
                <a:cs typeface="+mn-cs"/>
              </a:defRPr>
            </a:lvl2pPr>
            <a:lvl3pPr marL="628650" indent="-171450" algn="l" defTabSz="914400" rtl="0" eaLnBrk="1" latinLnBrk="0" hangingPunct="1">
              <a:lnSpc>
                <a:spcPct val="100000"/>
              </a:lnSpc>
              <a:spcBef>
                <a:spcPts val="300"/>
              </a:spcBef>
              <a:buClr>
                <a:srgbClr val="999999"/>
              </a:buClr>
              <a:buFont typeface="Arial" panose="020B0604020202020204" pitchFamily="34" charset="0"/>
              <a:buChar char="•"/>
              <a:defRPr sz="2000" kern="1200">
                <a:solidFill>
                  <a:srgbClr val="4F4F4F"/>
                </a:solidFill>
                <a:latin typeface="+mn-lt"/>
                <a:ea typeface="+mn-ea"/>
                <a:cs typeface="+mn-cs"/>
              </a:defRPr>
            </a:lvl3pPr>
            <a:lvl4pPr marL="857250" indent="-171450" algn="l" defTabSz="914400" rtl="0" eaLnBrk="1" latinLnBrk="0" hangingPunct="1">
              <a:lnSpc>
                <a:spcPct val="100000"/>
              </a:lnSpc>
              <a:spcBef>
                <a:spcPts val="300"/>
              </a:spcBef>
              <a:buClr>
                <a:srgbClr val="999999"/>
              </a:buClr>
              <a:buFont typeface="Arial" panose="020B0604020202020204" pitchFamily="34" charset="0"/>
              <a:buChar char="•"/>
              <a:defRPr sz="1600" kern="1200">
                <a:solidFill>
                  <a:srgbClr val="4F4F4F"/>
                </a:solidFill>
                <a:latin typeface="+mn-lt"/>
                <a:ea typeface="+mn-ea"/>
                <a:cs typeface="+mn-cs"/>
              </a:defRPr>
            </a:lvl4pPr>
            <a:lvl5pPr marL="1085850" indent="-171450" algn="l" defTabSz="914400" rtl="0" eaLnBrk="1" latinLnBrk="0" hangingPunct="1">
              <a:lnSpc>
                <a:spcPct val="100000"/>
              </a:lnSpc>
              <a:spcBef>
                <a:spcPts val="300"/>
              </a:spcBef>
              <a:buClr>
                <a:srgbClr val="999999"/>
              </a:buClr>
              <a:buFont typeface="Arial" panose="020B0604020202020204" pitchFamily="34" charset="0"/>
              <a:buChar char="•"/>
              <a:defRPr sz="1600" kern="1200">
                <a:solidFill>
                  <a:srgbClr val="4F4F4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indent="0">
              <a:buNone/>
            </a:pPr>
            <a:r>
              <a:rPr lang="en-US" sz="3200" dirty="0"/>
              <a:t>……</a:t>
            </a:r>
          </a:p>
        </p:txBody>
      </p:sp>
      <p:sp>
        <p:nvSpPr>
          <p:cNvPr id="17" name="Content Placeholder 2">
            <a:extLst>
              <a:ext uri="{FF2B5EF4-FFF2-40B4-BE49-F238E27FC236}">
                <a16:creationId xmlns:a16="http://schemas.microsoft.com/office/drawing/2014/main" id="{6264EBA6-9083-FEC7-DF24-610DB1ADE124}"/>
              </a:ext>
            </a:extLst>
          </p:cNvPr>
          <p:cNvSpPr txBox="1">
            <a:spLocks/>
          </p:cNvSpPr>
          <p:nvPr/>
        </p:nvSpPr>
        <p:spPr>
          <a:xfrm>
            <a:off x="2133600" y="5715000"/>
            <a:ext cx="1023305" cy="381461"/>
          </a:xfrm>
          <a:prstGeom prst="rect">
            <a:avLst/>
          </a:prstGeom>
        </p:spPr>
        <p:txBody>
          <a:bodyPr vert="horz" lIns="45720" tIns="0" rIns="0" bIns="0" rtlCol="0">
            <a:noAutofit/>
          </a:bodyPr>
          <a:lstStyle>
            <a:lvl1pPr marL="171450" indent="-171450" algn="l" defTabSz="914400" rtl="0" eaLnBrk="1" latinLnBrk="0" hangingPunct="1">
              <a:lnSpc>
                <a:spcPct val="100000"/>
              </a:lnSpc>
              <a:spcBef>
                <a:spcPts val="1200"/>
              </a:spcBef>
              <a:buClr>
                <a:srgbClr val="333333"/>
              </a:buClr>
              <a:buFont typeface="Arial" panose="020B0604020202020204" pitchFamily="34" charset="0"/>
              <a:buChar char="•"/>
              <a:defRPr sz="2400" kern="1200">
                <a:solidFill>
                  <a:schemeClr val="tx1"/>
                </a:solidFill>
                <a:latin typeface="+mn-lt"/>
                <a:ea typeface="+mn-ea"/>
                <a:cs typeface="+mn-cs"/>
              </a:defRPr>
            </a:lvl1pPr>
            <a:lvl2pPr marL="400050" indent="-171450" algn="l" defTabSz="914400" rtl="0" eaLnBrk="1" latinLnBrk="0" hangingPunct="1">
              <a:lnSpc>
                <a:spcPct val="100000"/>
              </a:lnSpc>
              <a:spcBef>
                <a:spcPts val="900"/>
              </a:spcBef>
              <a:buClr>
                <a:srgbClr val="4F4F4F"/>
              </a:buClr>
              <a:buFont typeface="System Font Regular"/>
              <a:buChar char="-"/>
              <a:defRPr sz="2400" kern="1200">
                <a:solidFill>
                  <a:srgbClr val="333333"/>
                </a:solidFill>
                <a:latin typeface="+mn-lt"/>
                <a:ea typeface="+mn-ea"/>
                <a:cs typeface="+mn-cs"/>
              </a:defRPr>
            </a:lvl2pPr>
            <a:lvl3pPr marL="628650" indent="-171450" algn="l" defTabSz="914400" rtl="0" eaLnBrk="1" latinLnBrk="0" hangingPunct="1">
              <a:lnSpc>
                <a:spcPct val="100000"/>
              </a:lnSpc>
              <a:spcBef>
                <a:spcPts val="300"/>
              </a:spcBef>
              <a:buClr>
                <a:srgbClr val="999999"/>
              </a:buClr>
              <a:buFont typeface="Arial" panose="020B0604020202020204" pitchFamily="34" charset="0"/>
              <a:buChar char="•"/>
              <a:defRPr sz="2000" kern="1200">
                <a:solidFill>
                  <a:srgbClr val="4F4F4F"/>
                </a:solidFill>
                <a:latin typeface="+mn-lt"/>
                <a:ea typeface="+mn-ea"/>
                <a:cs typeface="+mn-cs"/>
              </a:defRPr>
            </a:lvl3pPr>
            <a:lvl4pPr marL="857250" indent="-171450" algn="l" defTabSz="914400" rtl="0" eaLnBrk="1" latinLnBrk="0" hangingPunct="1">
              <a:lnSpc>
                <a:spcPct val="100000"/>
              </a:lnSpc>
              <a:spcBef>
                <a:spcPts val="300"/>
              </a:spcBef>
              <a:buClr>
                <a:srgbClr val="999999"/>
              </a:buClr>
              <a:buFont typeface="Arial" panose="020B0604020202020204" pitchFamily="34" charset="0"/>
              <a:buChar char="•"/>
              <a:defRPr sz="1600" kern="1200">
                <a:solidFill>
                  <a:srgbClr val="4F4F4F"/>
                </a:solidFill>
                <a:latin typeface="+mn-lt"/>
                <a:ea typeface="+mn-ea"/>
                <a:cs typeface="+mn-cs"/>
              </a:defRPr>
            </a:lvl4pPr>
            <a:lvl5pPr marL="1085850" indent="-171450" algn="l" defTabSz="914400" rtl="0" eaLnBrk="1" latinLnBrk="0" hangingPunct="1">
              <a:lnSpc>
                <a:spcPct val="100000"/>
              </a:lnSpc>
              <a:spcBef>
                <a:spcPts val="300"/>
              </a:spcBef>
              <a:buClr>
                <a:srgbClr val="999999"/>
              </a:buClr>
              <a:buFont typeface="Arial" panose="020B0604020202020204" pitchFamily="34" charset="0"/>
              <a:buChar char="•"/>
              <a:defRPr sz="1600" kern="1200">
                <a:solidFill>
                  <a:srgbClr val="4F4F4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indent="0">
              <a:buNone/>
            </a:pPr>
            <a:r>
              <a:rPr lang="en-US" sz="2000" dirty="0"/>
              <a:t>Trace 1</a:t>
            </a:r>
          </a:p>
        </p:txBody>
      </p:sp>
      <p:sp>
        <p:nvSpPr>
          <p:cNvPr id="19" name="Content Placeholder 2">
            <a:extLst>
              <a:ext uri="{FF2B5EF4-FFF2-40B4-BE49-F238E27FC236}">
                <a16:creationId xmlns:a16="http://schemas.microsoft.com/office/drawing/2014/main" id="{6F81395B-3449-29E4-F105-096ECAD9DA48}"/>
              </a:ext>
            </a:extLst>
          </p:cNvPr>
          <p:cNvSpPr txBox="1">
            <a:spLocks/>
          </p:cNvSpPr>
          <p:nvPr/>
        </p:nvSpPr>
        <p:spPr>
          <a:xfrm>
            <a:off x="8153400" y="5739539"/>
            <a:ext cx="1524000" cy="381461"/>
          </a:xfrm>
          <a:prstGeom prst="rect">
            <a:avLst/>
          </a:prstGeom>
        </p:spPr>
        <p:txBody>
          <a:bodyPr vert="horz" lIns="45720" tIns="0" rIns="0" bIns="0" rtlCol="0">
            <a:noAutofit/>
          </a:bodyPr>
          <a:lstStyle>
            <a:lvl1pPr marL="171450" indent="-171450" algn="l" defTabSz="914400" rtl="0" eaLnBrk="1" latinLnBrk="0" hangingPunct="1">
              <a:lnSpc>
                <a:spcPct val="100000"/>
              </a:lnSpc>
              <a:spcBef>
                <a:spcPts val="1200"/>
              </a:spcBef>
              <a:buClr>
                <a:srgbClr val="333333"/>
              </a:buClr>
              <a:buFont typeface="Arial" panose="020B0604020202020204" pitchFamily="34" charset="0"/>
              <a:buChar char="•"/>
              <a:defRPr sz="2400" kern="1200">
                <a:solidFill>
                  <a:schemeClr val="tx1"/>
                </a:solidFill>
                <a:latin typeface="+mn-lt"/>
                <a:ea typeface="+mn-ea"/>
                <a:cs typeface="+mn-cs"/>
              </a:defRPr>
            </a:lvl1pPr>
            <a:lvl2pPr marL="400050" indent="-171450" algn="l" defTabSz="914400" rtl="0" eaLnBrk="1" latinLnBrk="0" hangingPunct="1">
              <a:lnSpc>
                <a:spcPct val="100000"/>
              </a:lnSpc>
              <a:spcBef>
                <a:spcPts val="900"/>
              </a:spcBef>
              <a:buClr>
                <a:srgbClr val="4F4F4F"/>
              </a:buClr>
              <a:buFont typeface="System Font Regular"/>
              <a:buChar char="-"/>
              <a:defRPr sz="2400" kern="1200">
                <a:solidFill>
                  <a:srgbClr val="333333"/>
                </a:solidFill>
                <a:latin typeface="+mn-lt"/>
                <a:ea typeface="+mn-ea"/>
                <a:cs typeface="+mn-cs"/>
              </a:defRPr>
            </a:lvl2pPr>
            <a:lvl3pPr marL="628650" indent="-171450" algn="l" defTabSz="914400" rtl="0" eaLnBrk="1" latinLnBrk="0" hangingPunct="1">
              <a:lnSpc>
                <a:spcPct val="100000"/>
              </a:lnSpc>
              <a:spcBef>
                <a:spcPts val="300"/>
              </a:spcBef>
              <a:buClr>
                <a:srgbClr val="999999"/>
              </a:buClr>
              <a:buFont typeface="Arial" panose="020B0604020202020204" pitchFamily="34" charset="0"/>
              <a:buChar char="•"/>
              <a:defRPr sz="2000" kern="1200">
                <a:solidFill>
                  <a:srgbClr val="4F4F4F"/>
                </a:solidFill>
                <a:latin typeface="+mn-lt"/>
                <a:ea typeface="+mn-ea"/>
                <a:cs typeface="+mn-cs"/>
              </a:defRPr>
            </a:lvl3pPr>
            <a:lvl4pPr marL="857250" indent="-171450" algn="l" defTabSz="914400" rtl="0" eaLnBrk="1" latinLnBrk="0" hangingPunct="1">
              <a:lnSpc>
                <a:spcPct val="100000"/>
              </a:lnSpc>
              <a:spcBef>
                <a:spcPts val="300"/>
              </a:spcBef>
              <a:buClr>
                <a:srgbClr val="999999"/>
              </a:buClr>
              <a:buFont typeface="Arial" panose="020B0604020202020204" pitchFamily="34" charset="0"/>
              <a:buChar char="•"/>
              <a:defRPr sz="1600" kern="1200">
                <a:solidFill>
                  <a:srgbClr val="4F4F4F"/>
                </a:solidFill>
                <a:latin typeface="+mn-lt"/>
                <a:ea typeface="+mn-ea"/>
                <a:cs typeface="+mn-cs"/>
              </a:defRPr>
            </a:lvl4pPr>
            <a:lvl5pPr marL="1085850" indent="-171450" algn="l" defTabSz="914400" rtl="0" eaLnBrk="1" latinLnBrk="0" hangingPunct="1">
              <a:lnSpc>
                <a:spcPct val="100000"/>
              </a:lnSpc>
              <a:spcBef>
                <a:spcPts val="300"/>
              </a:spcBef>
              <a:buClr>
                <a:srgbClr val="999999"/>
              </a:buClr>
              <a:buFont typeface="Arial" panose="020B0604020202020204" pitchFamily="34" charset="0"/>
              <a:buChar char="•"/>
              <a:defRPr sz="1600" kern="1200">
                <a:solidFill>
                  <a:srgbClr val="4F4F4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indent="0">
              <a:buNone/>
            </a:pPr>
            <a:r>
              <a:rPr lang="en-US" sz="2000" dirty="0"/>
              <a:t>Trace 3000</a:t>
            </a:r>
          </a:p>
        </p:txBody>
      </p:sp>
    </p:spTree>
    <p:extLst>
      <p:ext uri="{BB962C8B-B14F-4D97-AF65-F5344CB8AC3E}">
        <p14:creationId xmlns:p14="http://schemas.microsoft.com/office/powerpoint/2010/main" val="3664957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5C4A-E7F8-3BEC-AC65-6F70E183A34C}"/>
              </a:ext>
            </a:extLst>
          </p:cNvPr>
          <p:cNvSpPr>
            <a:spLocks noGrp="1"/>
          </p:cNvSpPr>
          <p:nvPr>
            <p:ph type="title"/>
          </p:nvPr>
        </p:nvSpPr>
        <p:spPr/>
        <p:txBody>
          <a:bodyPr/>
          <a:lstStyle/>
          <a:p>
            <a:r>
              <a:rPr lang="en-US" altLang="zh-CN" sz="2800" dirty="0"/>
              <a:t>ML-based Image Processing for Optical Side-channel Leakage Analysis</a:t>
            </a:r>
            <a:endParaRPr lang="en-US" sz="2800" dirty="0"/>
          </a:p>
        </p:txBody>
      </p:sp>
      <p:sp>
        <p:nvSpPr>
          <p:cNvPr id="3" name="Content Placeholder 2">
            <a:extLst>
              <a:ext uri="{FF2B5EF4-FFF2-40B4-BE49-F238E27FC236}">
                <a16:creationId xmlns:a16="http://schemas.microsoft.com/office/drawing/2014/main" id="{18A6BCF8-E2A7-10C6-A7DE-8F794F677E36}"/>
              </a:ext>
            </a:extLst>
          </p:cNvPr>
          <p:cNvSpPr>
            <a:spLocks noGrp="1"/>
          </p:cNvSpPr>
          <p:nvPr>
            <p:ph idx="1"/>
          </p:nvPr>
        </p:nvSpPr>
        <p:spPr>
          <a:xfrm>
            <a:off x="457200" y="838200"/>
            <a:ext cx="6248400" cy="5334000"/>
          </a:xfrm>
        </p:spPr>
        <p:txBody>
          <a:bodyPr/>
          <a:lstStyle/>
          <a:p>
            <a:pPr>
              <a:lnSpc>
                <a:spcPts val="1700"/>
              </a:lnSpc>
            </a:pPr>
            <a:r>
              <a:rPr lang="en-US" sz="2000" dirty="0"/>
              <a:t>Data input </a:t>
            </a:r>
          </a:p>
          <a:p>
            <a:pPr lvl="1">
              <a:lnSpc>
                <a:spcPts val="1700"/>
              </a:lnSpc>
            </a:pPr>
            <a:r>
              <a:rPr lang="en-US" sz="2000" dirty="0"/>
              <a:t>A set of per tile optical emission images of security operations from simulation, and the corresponding input data including per tile representative photon image</a:t>
            </a:r>
          </a:p>
          <a:p>
            <a:pPr lvl="1">
              <a:lnSpc>
                <a:spcPts val="1700"/>
              </a:lnSpc>
            </a:pPr>
            <a:r>
              <a:rPr lang="en-US" sz="2000" dirty="0"/>
              <a:t>the white-box function model of the system under test </a:t>
            </a:r>
          </a:p>
          <a:p>
            <a:pPr>
              <a:lnSpc>
                <a:spcPts val="1700"/>
              </a:lnSpc>
            </a:pPr>
            <a:r>
              <a:rPr lang="en-US" sz="2000" dirty="0"/>
              <a:t>Optical side-channel leakage analytics</a:t>
            </a:r>
          </a:p>
          <a:p>
            <a:pPr lvl="1">
              <a:lnSpc>
                <a:spcPts val="1700"/>
              </a:lnSpc>
            </a:pPr>
            <a:r>
              <a:rPr lang="en-US" sz="2000" dirty="0"/>
              <a:t>Use CNN for detecting per-tile photon intensity from per tile photon image</a:t>
            </a:r>
          </a:p>
          <a:p>
            <a:pPr lvl="1">
              <a:lnSpc>
                <a:spcPts val="1700"/>
              </a:lnSpc>
            </a:pPr>
            <a:r>
              <a:rPr lang="en-US" sz="2000" dirty="0"/>
              <a:t>T-score can be derived and Correlation Optical Analysis can be performed can be used based on per-frame per-tile photon images</a:t>
            </a:r>
          </a:p>
          <a:p>
            <a:pPr lvl="1">
              <a:lnSpc>
                <a:spcPts val="1700"/>
              </a:lnSpc>
            </a:pPr>
            <a:r>
              <a:rPr lang="en-US" sz="2000" dirty="0"/>
              <a:t>ML-based optical side-channel analysis can also be performed to speed up the cracking of the key</a:t>
            </a:r>
          </a:p>
          <a:p>
            <a:pPr>
              <a:lnSpc>
                <a:spcPts val="1700"/>
              </a:lnSpc>
            </a:pPr>
            <a:r>
              <a:rPr lang="en-US" sz="2000" dirty="0"/>
              <a:t>Ongoing work</a:t>
            </a:r>
          </a:p>
          <a:p>
            <a:pPr lvl="1">
              <a:lnSpc>
                <a:spcPts val="1700"/>
              </a:lnSpc>
            </a:pPr>
            <a:r>
              <a:rPr lang="en-US" sz="2000" dirty="0"/>
              <a:t>We utilized the generated photon intensity for the following experiments, won’t affect the results much</a:t>
            </a:r>
          </a:p>
          <a:p>
            <a:pPr lvl="1">
              <a:lnSpc>
                <a:spcPts val="1700"/>
              </a:lnSpc>
            </a:pPr>
            <a:r>
              <a:rPr lang="en-US" sz="2000" dirty="0"/>
              <a:t>Attacker-wise, it should be a grey value derived from the image (theoretically lossless extraction)</a:t>
            </a:r>
          </a:p>
        </p:txBody>
      </p:sp>
      <p:pic>
        <p:nvPicPr>
          <p:cNvPr id="13" name="Picture 12">
            <a:extLst>
              <a:ext uri="{FF2B5EF4-FFF2-40B4-BE49-F238E27FC236}">
                <a16:creationId xmlns:a16="http://schemas.microsoft.com/office/drawing/2014/main" id="{C4A06662-7EEE-D369-2AD9-36A9F52313FD}"/>
              </a:ext>
            </a:extLst>
          </p:cNvPr>
          <p:cNvPicPr>
            <a:picLocks noChangeAspect="1"/>
          </p:cNvPicPr>
          <p:nvPr/>
        </p:nvPicPr>
        <p:blipFill>
          <a:blip r:embed="rId3"/>
          <a:stretch>
            <a:fillRect/>
          </a:stretch>
        </p:blipFill>
        <p:spPr>
          <a:xfrm>
            <a:off x="7086600" y="1524000"/>
            <a:ext cx="4190265" cy="3727273"/>
          </a:xfrm>
          <a:prstGeom prst="rect">
            <a:avLst/>
          </a:prstGeom>
        </p:spPr>
      </p:pic>
    </p:spTree>
    <p:extLst>
      <p:ext uri="{BB962C8B-B14F-4D97-AF65-F5344CB8AC3E}">
        <p14:creationId xmlns:p14="http://schemas.microsoft.com/office/powerpoint/2010/main" val="2011566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58BA1-FB31-6989-3C16-B9A15D4F2A54}"/>
              </a:ext>
            </a:extLst>
          </p:cNvPr>
          <p:cNvSpPr>
            <a:spLocks noGrp="1"/>
          </p:cNvSpPr>
          <p:nvPr>
            <p:ph type="title"/>
          </p:nvPr>
        </p:nvSpPr>
        <p:spPr/>
        <p:txBody>
          <a:bodyPr/>
          <a:lstStyle/>
          <a:p>
            <a:r>
              <a:rPr lang="en-US" dirty="0"/>
              <a:t>Correlation Power Analysis (CPA) Approach in RH-SC Security</a:t>
            </a:r>
          </a:p>
        </p:txBody>
      </p:sp>
      <p:sp>
        <p:nvSpPr>
          <p:cNvPr id="3" name="Content Placeholder 2">
            <a:extLst>
              <a:ext uri="{FF2B5EF4-FFF2-40B4-BE49-F238E27FC236}">
                <a16:creationId xmlns:a16="http://schemas.microsoft.com/office/drawing/2014/main" id="{54FBCC5D-4D7A-9CAA-228E-51FFCF4AB500}"/>
              </a:ext>
            </a:extLst>
          </p:cNvPr>
          <p:cNvSpPr>
            <a:spLocks noGrp="1"/>
          </p:cNvSpPr>
          <p:nvPr>
            <p:ph idx="1"/>
          </p:nvPr>
        </p:nvSpPr>
        <p:spPr>
          <a:xfrm>
            <a:off x="352586" y="1143000"/>
            <a:ext cx="5943600" cy="4953000"/>
          </a:xfrm>
        </p:spPr>
        <p:txBody>
          <a:bodyPr/>
          <a:lstStyle/>
          <a:p>
            <a:pPr>
              <a:lnSpc>
                <a:spcPts val="1700"/>
              </a:lnSpc>
            </a:pPr>
            <a:r>
              <a:rPr lang="en-US" sz="1800" dirty="0"/>
              <a:t>We apply it on optical side-channel</a:t>
            </a:r>
          </a:p>
          <a:p>
            <a:pPr>
              <a:lnSpc>
                <a:spcPts val="1700"/>
              </a:lnSpc>
            </a:pPr>
            <a:r>
              <a:rPr lang="en-US" sz="1800" dirty="0"/>
              <a:t>Correlates the instantaneous power trace with input data + secret key</a:t>
            </a:r>
          </a:p>
          <a:p>
            <a:pPr lvl="1">
              <a:lnSpc>
                <a:spcPts val="1700"/>
              </a:lnSpc>
            </a:pPr>
            <a:r>
              <a:rPr lang="en-US" sz="1800" dirty="0"/>
              <a:t>Given known input data and unknown key, simulate side-channel leakage in traces</a:t>
            </a:r>
          </a:p>
          <a:p>
            <a:pPr lvl="1">
              <a:lnSpc>
                <a:spcPts val="1700"/>
              </a:lnSpc>
            </a:pPr>
            <a:r>
              <a:rPr lang="en-US" sz="1800" dirty="0"/>
              <a:t>Given known input data and all possible key guesses, predict side-channel leakage</a:t>
            </a:r>
          </a:p>
          <a:p>
            <a:pPr lvl="1">
              <a:lnSpc>
                <a:spcPts val="1700"/>
              </a:lnSpc>
            </a:pPr>
            <a:r>
              <a:rPr lang="en-US" sz="1800" dirty="0"/>
              <a:t>Statistical correlation analysis: If the key guess is correct, then the correlation peak occurs between the predicted key and the true secret key</a:t>
            </a:r>
          </a:p>
          <a:p>
            <a:pPr>
              <a:lnSpc>
                <a:spcPts val="1700"/>
              </a:lnSpc>
            </a:pPr>
            <a:r>
              <a:rPr lang="en-US" sz="1800" dirty="0"/>
              <a:t>Disclaimer</a:t>
            </a:r>
          </a:p>
          <a:p>
            <a:pPr lvl="1">
              <a:lnSpc>
                <a:spcPts val="1700"/>
              </a:lnSpc>
            </a:pPr>
            <a:r>
              <a:rPr lang="en-US" sz="1800" dirty="0"/>
              <a:t>Disclosure of long key bits is done at a small chunk with iterations. </a:t>
            </a:r>
          </a:p>
          <a:p>
            <a:pPr lvl="1">
              <a:lnSpc>
                <a:spcPts val="1700"/>
              </a:lnSpc>
            </a:pPr>
            <a:r>
              <a:rPr lang="en-US" sz="1800" dirty="0"/>
              <a:t>Side-channel simulation can be noise-free to root cause and fix leakage</a:t>
            </a:r>
          </a:p>
          <a:p>
            <a:pPr lvl="1">
              <a:lnSpc>
                <a:spcPts val="1700"/>
              </a:lnSpc>
            </a:pPr>
            <a:r>
              <a:rPr lang="en-US" sz="1800" dirty="0"/>
              <a:t>Side-channel simulation can also be noisy to approximate silicon leakage </a:t>
            </a:r>
          </a:p>
        </p:txBody>
      </p:sp>
      <p:pic>
        <p:nvPicPr>
          <p:cNvPr id="5" name="Picture 4">
            <a:extLst>
              <a:ext uri="{FF2B5EF4-FFF2-40B4-BE49-F238E27FC236}">
                <a16:creationId xmlns:a16="http://schemas.microsoft.com/office/drawing/2014/main" id="{435A3399-EE0F-EF33-0CC3-DFBFB38186FD}"/>
              </a:ext>
            </a:extLst>
          </p:cNvPr>
          <p:cNvPicPr>
            <a:picLocks noChangeAspect="1"/>
          </p:cNvPicPr>
          <p:nvPr/>
        </p:nvPicPr>
        <p:blipFill>
          <a:blip r:embed="rId2"/>
          <a:stretch>
            <a:fillRect/>
          </a:stretch>
        </p:blipFill>
        <p:spPr>
          <a:xfrm>
            <a:off x="6296186" y="1442635"/>
            <a:ext cx="5434526" cy="3972730"/>
          </a:xfrm>
          <a:prstGeom prst="rect">
            <a:avLst/>
          </a:prstGeom>
        </p:spPr>
      </p:pic>
    </p:spTree>
    <p:extLst>
      <p:ext uri="{BB962C8B-B14F-4D97-AF65-F5344CB8AC3E}">
        <p14:creationId xmlns:p14="http://schemas.microsoft.com/office/powerpoint/2010/main" val="4041321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62AECA7-2C56-4B38-8F14-D653D70BB186}"/>
              </a:ext>
            </a:extLst>
          </p:cNvPr>
          <p:cNvSpPr>
            <a:spLocks noGrp="1"/>
          </p:cNvSpPr>
          <p:nvPr>
            <p:ph type="title"/>
          </p:nvPr>
        </p:nvSpPr>
        <p:spPr/>
        <p:txBody>
          <a:bodyPr/>
          <a:lstStyle/>
          <a:p>
            <a:r>
              <a:rPr lang="en-US" dirty="0"/>
              <a:t>About Me</a:t>
            </a:r>
          </a:p>
        </p:txBody>
      </p:sp>
      <p:sp>
        <p:nvSpPr>
          <p:cNvPr id="2" name="Text Placeholder 1">
            <a:extLst>
              <a:ext uri="{FF2B5EF4-FFF2-40B4-BE49-F238E27FC236}">
                <a16:creationId xmlns:a16="http://schemas.microsoft.com/office/drawing/2014/main" id="{5C4A579C-E75C-43F1-891D-E0A7B2FC7020}"/>
              </a:ext>
            </a:extLst>
          </p:cNvPr>
          <p:cNvSpPr>
            <a:spLocks noGrp="1"/>
          </p:cNvSpPr>
          <p:nvPr>
            <p:ph type="body" sz="quarter" idx="13"/>
          </p:nvPr>
        </p:nvSpPr>
        <p:spPr>
          <a:xfrm>
            <a:off x="2969552" y="969942"/>
            <a:ext cx="8763000" cy="2286000"/>
          </a:xfrm>
        </p:spPr>
        <p:txBody>
          <a:bodyPr>
            <a:normAutofit fontScale="85000" lnSpcReduction="20000"/>
          </a:bodyPr>
          <a:lstStyle/>
          <a:p>
            <a:r>
              <a:rPr lang="en-US" dirty="0"/>
              <a:t>B.S. – Integrated Circuit Design and Integration System, Hefei University of Technology, China, 2019</a:t>
            </a:r>
          </a:p>
          <a:p>
            <a:r>
              <a:rPr lang="en-US" dirty="0"/>
              <a:t>Joined the University of Florida as M.S. student in August 2019, major in ECE</a:t>
            </a:r>
          </a:p>
          <a:p>
            <a:r>
              <a:rPr lang="en-US" dirty="0"/>
              <a:t>Joined my current lab in Spring 2020, then transferred to Ph.D. program under Dr. Mark </a:t>
            </a:r>
            <a:r>
              <a:rPr lang="en-US" dirty="0" err="1"/>
              <a:t>Tehranipoor’s</a:t>
            </a:r>
            <a:r>
              <a:rPr lang="en-US" dirty="0"/>
              <a:t> supervision, in Summer 2020.</a:t>
            </a:r>
          </a:p>
          <a:p>
            <a:r>
              <a:rPr lang="en-US" dirty="0"/>
              <a:t>Joined Ansys as intern at Summer 2022 and 2023, under Dr. Norman Chang’s </a:t>
            </a:r>
            <a:r>
              <a:rPr lang="en-US" altLang="zh-CN" dirty="0"/>
              <a:t>supervision</a:t>
            </a:r>
            <a:endParaRPr lang="en-US" dirty="0"/>
          </a:p>
          <a:p>
            <a:endParaRPr lang="en-US" dirty="0"/>
          </a:p>
        </p:txBody>
      </p:sp>
      <p:pic>
        <p:nvPicPr>
          <p:cNvPr id="6" name="图片 5" descr="穿着西装的人在微笑&#10;&#10;描述已自动生成">
            <a:extLst>
              <a:ext uri="{FF2B5EF4-FFF2-40B4-BE49-F238E27FC236}">
                <a16:creationId xmlns:a16="http://schemas.microsoft.com/office/drawing/2014/main" id="{F31D8D89-DAF7-D7AC-E9B0-00AEEC62E4E0}"/>
              </a:ext>
            </a:extLst>
          </p:cNvPr>
          <p:cNvPicPr>
            <a:picLocks noChangeAspect="1"/>
          </p:cNvPicPr>
          <p:nvPr/>
        </p:nvPicPr>
        <p:blipFill rotWithShape="1">
          <a:blip r:embed="rId3">
            <a:extLst>
              <a:ext uri="{28A0092B-C50C-407E-A947-70E740481C1C}">
                <a14:useLocalDpi xmlns:a14="http://schemas.microsoft.com/office/drawing/2010/main" val="0"/>
              </a:ext>
            </a:extLst>
          </a:blip>
          <a:srcRect l="4458" t="23704"/>
          <a:stretch/>
        </p:blipFill>
        <p:spPr>
          <a:xfrm>
            <a:off x="609600" y="933923"/>
            <a:ext cx="1858691" cy="1988851"/>
          </a:xfrm>
          <a:prstGeom prst="rect">
            <a:avLst/>
          </a:prstGeom>
        </p:spPr>
      </p:pic>
      <p:sp>
        <p:nvSpPr>
          <p:cNvPr id="12" name="文本框 11">
            <a:extLst>
              <a:ext uri="{FF2B5EF4-FFF2-40B4-BE49-F238E27FC236}">
                <a16:creationId xmlns:a16="http://schemas.microsoft.com/office/drawing/2014/main" id="{7C1E8A68-6DCC-5726-87A7-FF1641493DC2}"/>
              </a:ext>
            </a:extLst>
          </p:cNvPr>
          <p:cNvSpPr txBox="1"/>
          <p:nvPr/>
        </p:nvSpPr>
        <p:spPr>
          <a:xfrm>
            <a:off x="581004" y="3306424"/>
            <a:ext cx="10972799" cy="1200329"/>
          </a:xfrm>
          <a:prstGeom prst="rect">
            <a:avLst/>
          </a:prstGeom>
          <a:noFill/>
        </p:spPr>
        <p:txBody>
          <a:bodyPr wrap="square">
            <a:spAutoFit/>
          </a:bodyPr>
          <a:lstStyle/>
          <a:p>
            <a:pPr defTabSz="658368" latinLnBrk="1"/>
            <a:r>
              <a:rPr lang="en-US" altLang="zh-CN" sz="2400" dirty="0">
                <a:latin typeface="Calibri" panose="020F0502020204030204" pitchFamily="34" charset="0"/>
                <a:cs typeface="Calibri" panose="020F0502020204030204" pitchFamily="34" charset="0"/>
              </a:rPr>
              <a:t>Research interests: </a:t>
            </a:r>
          </a:p>
          <a:p>
            <a:pPr marL="411480" indent="-411480" defTabSz="658368" latinLnBrk="1">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Hardware security and trust, physical attack assessments, secure-scan</a:t>
            </a:r>
          </a:p>
          <a:p>
            <a:pPr marL="411480" indent="-411480" defTabSz="658368" latinLnBrk="1">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Potato stew recipes</a:t>
            </a:r>
          </a:p>
        </p:txBody>
      </p:sp>
      <p:sp>
        <p:nvSpPr>
          <p:cNvPr id="4" name="文本框 3">
            <a:extLst>
              <a:ext uri="{FF2B5EF4-FFF2-40B4-BE49-F238E27FC236}">
                <a16:creationId xmlns:a16="http://schemas.microsoft.com/office/drawing/2014/main" id="{BF2AF32E-7AB2-5911-F964-DA327DED8662}"/>
              </a:ext>
            </a:extLst>
          </p:cNvPr>
          <p:cNvSpPr txBox="1"/>
          <p:nvPr/>
        </p:nvSpPr>
        <p:spPr>
          <a:xfrm>
            <a:off x="581004" y="4854240"/>
            <a:ext cx="10972799" cy="830997"/>
          </a:xfrm>
          <a:prstGeom prst="rect">
            <a:avLst/>
          </a:prstGeom>
          <a:noFill/>
          <a:ln w="6350">
            <a:solidFill>
              <a:schemeClr val="tx1"/>
            </a:solidFill>
          </a:ln>
        </p:spPr>
        <p:txBody>
          <a:bodyPr wrap="square">
            <a:spAutoFit/>
          </a:bodyPr>
          <a:lstStyle/>
          <a:p>
            <a:pPr defTabSz="658368" latinLnBrk="1"/>
            <a:r>
              <a:rPr lang="en-US" altLang="zh-CN" sz="2400" dirty="0">
                <a:latin typeface="Calibri" panose="020F0502020204030204" pitchFamily="34" charset="0"/>
                <a:cs typeface="Calibri" panose="020F0502020204030204" pitchFamily="34" charset="0"/>
              </a:rPr>
              <a:t>I really enjoyed working at Ansys this summer, I’ve learned a lot and met so many </a:t>
            </a:r>
          </a:p>
          <a:p>
            <a:pPr defTabSz="658368" latinLnBrk="1"/>
            <a:r>
              <a:rPr lang="en-US" altLang="zh-CN" sz="2400" dirty="0">
                <a:latin typeface="Calibri" panose="020F0502020204030204" pitchFamily="34" charset="0"/>
                <a:cs typeface="Calibri" panose="020F0502020204030204" pitchFamily="34" charset="0"/>
              </a:rPr>
              <a:t>awesome people!!</a:t>
            </a:r>
          </a:p>
        </p:txBody>
      </p:sp>
    </p:spTree>
    <p:extLst>
      <p:ext uri="{BB962C8B-B14F-4D97-AF65-F5344CB8AC3E}">
        <p14:creationId xmlns:p14="http://schemas.microsoft.com/office/powerpoint/2010/main" val="408563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58BA1-FB31-6989-3C16-B9A15D4F2A54}"/>
              </a:ext>
            </a:extLst>
          </p:cNvPr>
          <p:cNvSpPr>
            <a:spLocks noGrp="1"/>
          </p:cNvSpPr>
          <p:nvPr>
            <p:ph type="title"/>
          </p:nvPr>
        </p:nvSpPr>
        <p:spPr/>
        <p:txBody>
          <a:bodyPr/>
          <a:lstStyle/>
          <a:p>
            <a:r>
              <a:rPr lang="en-US" dirty="0"/>
              <a:t>Known-Model Leakage Verification in RH-SC Security</a:t>
            </a:r>
          </a:p>
        </p:txBody>
      </p:sp>
      <p:sp>
        <p:nvSpPr>
          <p:cNvPr id="3" name="Content Placeholder 2">
            <a:extLst>
              <a:ext uri="{FF2B5EF4-FFF2-40B4-BE49-F238E27FC236}">
                <a16:creationId xmlns:a16="http://schemas.microsoft.com/office/drawing/2014/main" id="{54FBCC5D-4D7A-9CAA-228E-51FFCF4AB500}"/>
              </a:ext>
            </a:extLst>
          </p:cNvPr>
          <p:cNvSpPr>
            <a:spLocks noGrp="1"/>
          </p:cNvSpPr>
          <p:nvPr>
            <p:ph idx="1"/>
          </p:nvPr>
        </p:nvSpPr>
        <p:spPr>
          <a:xfrm>
            <a:off x="290593" y="952500"/>
            <a:ext cx="11610814" cy="4953000"/>
          </a:xfrm>
        </p:spPr>
        <p:txBody>
          <a:bodyPr/>
          <a:lstStyle/>
          <a:p>
            <a:pPr>
              <a:lnSpc>
                <a:spcPts val="1700"/>
              </a:lnSpc>
            </a:pPr>
            <a:r>
              <a:rPr lang="en-US" sz="1800" dirty="0"/>
              <a:t>In layout SCLA flow, the measured traces are the power waveforms from </a:t>
            </a:r>
            <a:r>
              <a:rPr lang="en-US" sz="1800" dirty="0" err="1"/>
              <a:t>RedHawk</a:t>
            </a:r>
            <a:r>
              <a:rPr lang="en-US" sz="1800" dirty="0"/>
              <a:t>-SC </a:t>
            </a:r>
            <a:r>
              <a:rPr lang="en-US" sz="1800" dirty="0" err="1"/>
              <a:t>AnalysisView</a:t>
            </a:r>
            <a:r>
              <a:rPr lang="en-US" sz="1800" dirty="0"/>
              <a:t>. The Security tool creates a power model by passing the plaintext inputs to the algorithm with all possible keys and calculate the algorithm output matrix based on selected Hamming Distance or Weight model. The tool now performs statistical correlation on two datasets to achieve a correlation matrix. The value with highest correlation corresponds to the correct key guess.</a:t>
            </a:r>
          </a:p>
          <a:p>
            <a:pPr>
              <a:lnSpc>
                <a:spcPts val="1700"/>
              </a:lnSpc>
            </a:pPr>
            <a:r>
              <a:rPr lang="en-US" sz="1800" dirty="0"/>
              <a:t>In our experiments, we used Hamming Weight model on AES 10</a:t>
            </a:r>
            <a:r>
              <a:rPr lang="en-US" sz="1800" baseline="30000" dirty="0"/>
              <a:t>th</a:t>
            </a:r>
            <a:r>
              <a:rPr lang="en-US" sz="1800" dirty="0"/>
              <a:t> round </a:t>
            </a:r>
            <a:r>
              <a:rPr lang="en-US" sz="1800" dirty="0" err="1"/>
              <a:t>Sbox</a:t>
            </a:r>
            <a:r>
              <a:rPr lang="en-US" sz="1800" dirty="0"/>
              <a:t> output.</a:t>
            </a:r>
          </a:p>
        </p:txBody>
      </p:sp>
      <p:grpSp>
        <p:nvGrpSpPr>
          <p:cNvPr id="11" name="Group 10">
            <a:extLst>
              <a:ext uri="{FF2B5EF4-FFF2-40B4-BE49-F238E27FC236}">
                <a16:creationId xmlns:a16="http://schemas.microsoft.com/office/drawing/2014/main" id="{B09A6C6E-2B25-95D0-4572-13793A667916}"/>
              </a:ext>
            </a:extLst>
          </p:cNvPr>
          <p:cNvGrpSpPr/>
          <p:nvPr/>
        </p:nvGrpSpPr>
        <p:grpSpPr>
          <a:xfrm>
            <a:off x="1524000" y="2438400"/>
            <a:ext cx="8084256" cy="3581398"/>
            <a:chOff x="1524000" y="2438400"/>
            <a:chExt cx="8084256" cy="3581398"/>
          </a:xfrm>
        </p:grpSpPr>
        <p:pic>
          <p:nvPicPr>
            <p:cNvPr id="6" name="Picture 5">
              <a:extLst>
                <a:ext uri="{FF2B5EF4-FFF2-40B4-BE49-F238E27FC236}">
                  <a16:creationId xmlns:a16="http://schemas.microsoft.com/office/drawing/2014/main" id="{26AB7DFD-D61B-808A-6CAE-CDA7CA323BB8}"/>
                </a:ext>
              </a:extLst>
            </p:cNvPr>
            <p:cNvPicPr>
              <a:picLocks noChangeAspect="1"/>
            </p:cNvPicPr>
            <p:nvPr/>
          </p:nvPicPr>
          <p:blipFill>
            <a:blip r:embed="rId2"/>
            <a:stretch>
              <a:fillRect/>
            </a:stretch>
          </p:blipFill>
          <p:spPr>
            <a:xfrm>
              <a:off x="1524000" y="2438400"/>
              <a:ext cx="8084256" cy="3581398"/>
            </a:xfrm>
            <a:prstGeom prst="rect">
              <a:avLst/>
            </a:prstGeom>
          </p:spPr>
        </p:pic>
        <p:cxnSp>
          <p:nvCxnSpPr>
            <p:cNvPr id="8" name="Straight Connector 7">
              <a:extLst>
                <a:ext uri="{FF2B5EF4-FFF2-40B4-BE49-F238E27FC236}">
                  <a16:creationId xmlns:a16="http://schemas.microsoft.com/office/drawing/2014/main" id="{25D6A560-A10C-8C33-4B0F-106070D4BD31}"/>
                </a:ext>
              </a:extLst>
            </p:cNvPr>
            <p:cNvCxnSpPr>
              <a:cxnSpLocks/>
            </p:cNvCxnSpPr>
            <p:nvPr/>
          </p:nvCxnSpPr>
          <p:spPr>
            <a:xfrm>
              <a:off x="4267200" y="4419600"/>
              <a:ext cx="12192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AD7FC546-A222-450D-9E87-FC6A43A9D6C2}"/>
                </a:ext>
              </a:extLst>
            </p:cNvPr>
            <p:cNvSpPr txBox="1">
              <a:spLocks/>
            </p:cNvSpPr>
            <p:nvPr/>
          </p:nvSpPr>
          <p:spPr>
            <a:xfrm>
              <a:off x="4114800" y="4008888"/>
              <a:ext cx="1981200" cy="422011"/>
            </a:xfrm>
            <a:prstGeom prst="rect">
              <a:avLst/>
            </a:prstGeom>
          </p:spPr>
          <p:txBody>
            <a:bodyPr vert="horz" lIns="45720" tIns="0" rIns="0" bIns="0" rtlCol="0">
              <a:noAutofit/>
            </a:bodyPr>
            <a:lstStyle>
              <a:lvl1pPr marL="171450" indent="-171450" algn="l" defTabSz="914400" rtl="0" eaLnBrk="1" latinLnBrk="0" hangingPunct="1">
                <a:lnSpc>
                  <a:spcPct val="100000"/>
                </a:lnSpc>
                <a:spcBef>
                  <a:spcPts val="1200"/>
                </a:spcBef>
                <a:buClr>
                  <a:srgbClr val="333333"/>
                </a:buClr>
                <a:buFont typeface="Arial" panose="020B0604020202020204" pitchFamily="34" charset="0"/>
                <a:buChar char="•"/>
                <a:defRPr sz="2400" kern="1200">
                  <a:solidFill>
                    <a:schemeClr val="tx1"/>
                  </a:solidFill>
                  <a:latin typeface="+mn-lt"/>
                  <a:ea typeface="+mn-ea"/>
                  <a:cs typeface="+mn-cs"/>
                </a:defRPr>
              </a:lvl1pPr>
              <a:lvl2pPr marL="400050" indent="-171450" algn="l" defTabSz="914400" rtl="0" eaLnBrk="1" latinLnBrk="0" hangingPunct="1">
                <a:lnSpc>
                  <a:spcPct val="100000"/>
                </a:lnSpc>
                <a:spcBef>
                  <a:spcPts val="900"/>
                </a:spcBef>
                <a:buClr>
                  <a:srgbClr val="4F4F4F"/>
                </a:buClr>
                <a:buFont typeface="System Font Regular"/>
                <a:buChar char="-"/>
                <a:defRPr sz="2400" kern="1200">
                  <a:solidFill>
                    <a:srgbClr val="333333"/>
                  </a:solidFill>
                  <a:latin typeface="+mn-lt"/>
                  <a:ea typeface="+mn-ea"/>
                  <a:cs typeface="+mn-cs"/>
                </a:defRPr>
              </a:lvl2pPr>
              <a:lvl3pPr marL="628650" indent="-171450" algn="l" defTabSz="914400" rtl="0" eaLnBrk="1" latinLnBrk="0" hangingPunct="1">
                <a:lnSpc>
                  <a:spcPct val="100000"/>
                </a:lnSpc>
                <a:spcBef>
                  <a:spcPts val="300"/>
                </a:spcBef>
                <a:buClr>
                  <a:srgbClr val="999999"/>
                </a:buClr>
                <a:buFont typeface="Arial" panose="020B0604020202020204" pitchFamily="34" charset="0"/>
                <a:buChar char="•"/>
                <a:defRPr sz="2000" kern="1200">
                  <a:solidFill>
                    <a:srgbClr val="4F4F4F"/>
                  </a:solidFill>
                  <a:latin typeface="+mn-lt"/>
                  <a:ea typeface="+mn-ea"/>
                  <a:cs typeface="+mn-cs"/>
                </a:defRPr>
              </a:lvl3pPr>
              <a:lvl4pPr marL="857250" indent="-171450" algn="l" defTabSz="914400" rtl="0" eaLnBrk="1" latinLnBrk="0" hangingPunct="1">
                <a:lnSpc>
                  <a:spcPct val="100000"/>
                </a:lnSpc>
                <a:spcBef>
                  <a:spcPts val="300"/>
                </a:spcBef>
                <a:buClr>
                  <a:srgbClr val="999999"/>
                </a:buClr>
                <a:buFont typeface="Arial" panose="020B0604020202020204" pitchFamily="34" charset="0"/>
                <a:buChar char="•"/>
                <a:defRPr sz="1600" kern="1200">
                  <a:solidFill>
                    <a:srgbClr val="4F4F4F"/>
                  </a:solidFill>
                  <a:latin typeface="+mn-lt"/>
                  <a:ea typeface="+mn-ea"/>
                  <a:cs typeface="+mn-cs"/>
                </a:defRPr>
              </a:lvl4pPr>
              <a:lvl5pPr marL="1085850" indent="-171450" algn="l" defTabSz="914400" rtl="0" eaLnBrk="1" latinLnBrk="0" hangingPunct="1">
                <a:lnSpc>
                  <a:spcPct val="100000"/>
                </a:lnSpc>
                <a:spcBef>
                  <a:spcPts val="300"/>
                </a:spcBef>
                <a:buClr>
                  <a:srgbClr val="999999"/>
                </a:buClr>
                <a:buFont typeface="Arial" panose="020B0604020202020204" pitchFamily="34" charset="0"/>
                <a:buChar char="•"/>
                <a:defRPr sz="1600" kern="1200">
                  <a:solidFill>
                    <a:srgbClr val="4F4F4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Generated </a:t>
              </a:r>
              <a:r>
                <a:rPr lang="en-US" sz="1600" dirty="0" err="1"/>
                <a:t>I</a:t>
              </a:r>
              <a:r>
                <a:rPr lang="en-US" sz="1600" baseline="-25000" dirty="0" err="1"/>
                <a:t>photon</a:t>
              </a:r>
              <a:endParaRPr lang="en-US" sz="1600" baseline="-25000" dirty="0"/>
            </a:p>
          </p:txBody>
        </p:sp>
      </p:grpSp>
    </p:spTree>
    <p:extLst>
      <p:ext uri="{BB962C8B-B14F-4D97-AF65-F5344CB8AC3E}">
        <p14:creationId xmlns:p14="http://schemas.microsoft.com/office/powerpoint/2010/main" val="2481068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A18B1-9C30-7339-A01E-5D70A836B05B}"/>
              </a:ext>
            </a:extLst>
          </p:cNvPr>
          <p:cNvSpPr>
            <a:spLocks noGrp="1"/>
          </p:cNvSpPr>
          <p:nvPr>
            <p:ph type="title"/>
          </p:nvPr>
        </p:nvSpPr>
        <p:spPr/>
        <p:txBody>
          <a:bodyPr/>
          <a:lstStyle/>
          <a:p>
            <a:r>
              <a:rPr lang="en-US" dirty="0"/>
              <a:t>Split the Layout into Tiles</a:t>
            </a:r>
          </a:p>
        </p:txBody>
      </p:sp>
      <p:pic>
        <p:nvPicPr>
          <p:cNvPr id="6" name="Picture 5">
            <a:extLst>
              <a:ext uri="{FF2B5EF4-FFF2-40B4-BE49-F238E27FC236}">
                <a16:creationId xmlns:a16="http://schemas.microsoft.com/office/drawing/2014/main" id="{D4BFDC42-51F6-C159-2165-C467138EB84F}"/>
              </a:ext>
            </a:extLst>
          </p:cNvPr>
          <p:cNvPicPr>
            <a:picLocks noChangeAspect="1"/>
          </p:cNvPicPr>
          <p:nvPr/>
        </p:nvPicPr>
        <p:blipFill>
          <a:blip r:embed="rId3"/>
          <a:stretch>
            <a:fillRect/>
          </a:stretch>
        </p:blipFill>
        <p:spPr>
          <a:xfrm>
            <a:off x="6229237" y="990600"/>
            <a:ext cx="5345348" cy="4817696"/>
          </a:xfrm>
          <a:prstGeom prst="rect">
            <a:avLst/>
          </a:prstGeom>
        </p:spPr>
      </p:pic>
      <p:sp>
        <p:nvSpPr>
          <p:cNvPr id="7" name="Content Placeholder 2">
            <a:extLst>
              <a:ext uri="{FF2B5EF4-FFF2-40B4-BE49-F238E27FC236}">
                <a16:creationId xmlns:a16="http://schemas.microsoft.com/office/drawing/2014/main" id="{0F1341E4-AABE-98CD-E8EF-1BE98FC84312}"/>
              </a:ext>
            </a:extLst>
          </p:cNvPr>
          <p:cNvSpPr txBox="1">
            <a:spLocks/>
          </p:cNvSpPr>
          <p:nvPr/>
        </p:nvSpPr>
        <p:spPr>
          <a:xfrm>
            <a:off x="5638799" y="289022"/>
            <a:ext cx="3352801" cy="422011"/>
          </a:xfrm>
          <a:prstGeom prst="rect">
            <a:avLst/>
          </a:prstGeom>
        </p:spPr>
        <p:txBody>
          <a:bodyPr vert="horz" lIns="45720" tIns="0" rIns="0" bIns="0" rtlCol="0">
            <a:noAutofit/>
          </a:bodyPr>
          <a:lstStyle>
            <a:lvl1pPr marL="171450" indent="-171450" algn="l" defTabSz="914400" rtl="0" eaLnBrk="1" latinLnBrk="0" hangingPunct="1">
              <a:lnSpc>
                <a:spcPct val="100000"/>
              </a:lnSpc>
              <a:spcBef>
                <a:spcPts val="1200"/>
              </a:spcBef>
              <a:buClr>
                <a:srgbClr val="333333"/>
              </a:buClr>
              <a:buFont typeface="Arial" panose="020B0604020202020204" pitchFamily="34" charset="0"/>
              <a:buChar char="•"/>
              <a:defRPr sz="2400" kern="1200">
                <a:solidFill>
                  <a:schemeClr val="tx1"/>
                </a:solidFill>
                <a:latin typeface="+mn-lt"/>
                <a:ea typeface="+mn-ea"/>
                <a:cs typeface="+mn-cs"/>
              </a:defRPr>
            </a:lvl1pPr>
            <a:lvl2pPr marL="400050" indent="-171450" algn="l" defTabSz="914400" rtl="0" eaLnBrk="1" latinLnBrk="0" hangingPunct="1">
              <a:lnSpc>
                <a:spcPct val="100000"/>
              </a:lnSpc>
              <a:spcBef>
                <a:spcPts val="900"/>
              </a:spcBef>
              <a:buClr>
                <a:srgbClr val="4F4F4F"/>
              </a:buClr>
              <a:buFont typeface="System Font Regular"/>
              <a:buChar char="-"/>
              <a:defRPr sz="2400" kern="1200">
                <a:solidFill>
                  <a:srgbClr val="333333"/>
                </a:solidFill>
                <a:latin typeface="+mn-lt"/>
                <a:ea typeface="+mn-ea"/>
                <a:cs typeface="+mn-cs"/>
              </a:defRPr>
            </a:lvl2pPr>
            <a:lvl3pPr marL="628650" indent="-171450" algn="l" defTabSz="914400" rtl="0" eaLnBrk="1" latinLnBrk="0" hangingPunct="1">
              <a:lnSpc>
                <a:spcPct val="100000"/>
              </a:lnSpc>
              <a:spcBef>
                <a:spcPts val="300"/>
              </a:spcBef>
              <a:buClr>
                <a:srgbClr val="999999"/>
              </a:buClr>
              <a:buFont typeface="Arial" panose="020B0604020202020204" pitchFamily="34" charset="0"/>
              <a:buChar char="•"/>
              <a:defRPr sz="2000" kern="1200">
                <a:solidFill>
                  <a:srgbClr val="4F4F4F"/>
                </a:solidFill>
                <a:latin typeface="+mn-lt"/>
                <a:ea typeface="+mn-ea"/>
                <a:cs typeface="+mn-cs"/>
              </a:defRPr>
            </a:lvl3pPr>
            <a:lvl4pPr marL="857250" indent="-171450" algn="l" defTabSz="914400" rtl="0" eaLnBrk="1" latinLnBrk="0" hangingPunct="1">
              <a:lnSpc>
                <a:spcPct val="100000"/>
              </a:lnSpc>
              <a:spcBef>
                <a:spcPts val="300"/>
              </a:spcBef>
              <a:buClr>
                <a:srgbClr val="999999"/>
              </a:buClr>
              <a:buFont typeface="Arial" panose="020B0604020202020204" pitchFamily="34" charset="0"/>
              <a:buChar char="•"/>
              <a:defRPr sz="1600" kern="1200">
                <a:solidFill>
                  <a:srgbClr val="4F4F4F"/>
                </a:solidFill>
                <a:latin typeface="+mn-lt"/>
                <a:ea typeface="+mn-ea"/>
                <a:cs typeface="+mn-cs"/>
              </a:defRPr>
            </a:lvl4pPr>
            <a:lvl5pPr marL="1085850" indent="-171450" algn="l" defTabSz="914400" rtl="0" eaLnBrk="1" latinLnBrk="0" hangingPunct="1">
              <a:lnSpc>
                <a:spcPct val="100000"/>
              </a:lnSpc>
              <a:spcBef>
                <a:spcPts val="300"/>
              </a:spcBef>
              <a:buClr>
                <a:srgbClr val="999999"/>
              </a:buClr>
              <a:buFont typeface="Arial" panose="020B0604020202020204" pitchFamily="34" charset="0"/>
              <a:buChar char="•"/>
              <a:defRPr sz="1600" kern="1200">
                <a:solidFill>
                  <a:srgbClr val="4F4F4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Actual Byte # in RH-SC results</a:t>
            </a:r>
          </a:p>
        </p:txBody>
      </p:sp>
      <p:cxnSp>
        <p:nvCxnSpPr>
          <p:cNvPr id="8" name="Straight Arrow Connector 7">
            <a:extLst>
              <a:ext uri="{FF2B5EF4-FFF2-40B4-BE49-F238E27FC236}">
                <a16:creationId xmlns:a16="http://schemas.microsoft.com/office/drawing/2014/main" id="{C8A006E7-DC1F-B9CC-2CC6-59A8393E15E9}"/>
              </a:ext>
            </a:extLst>
          </p:cNvPr>
          <p:cNvCxnSpPr>
            <a:cxnSpLocks/>
          </p:cNvCxnSpPr>
          <p:nvPr/>
        </p:nvCxnSpPr>
        <p:spPr>
          <a:xfrm>
            <a:off x="6629400" y="646430"/>
            <a:ext cx="0" cy="2795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44" name="Group 43">
            <a:extLst>
              <a:ext uri="{FF2B5EF4-FFF2-40B4-BE49-F238E27FC236}">
                <a16:creationId xmlns:a16="http://schemas.microsoft.com/office/drawing/2014/main" id="{F586EA75-2C02-E2F1-505B-E8BF2CC0793E}"/>
              </a:ext>
            </a:extLst>
          </p:cNvPr>
          <p:cNvGrpSpPr/>
          <p:nvPr/>
        </p:nvGrpSpPr>
        <p:grpSpPr>
          <a:xfrm>
            <a:off x="304800" y="711033"/>
            <a:ext cx="5473038" cy="5435933"/>
            <a:chOff x="304800" y="711033"/>
            <a:chExt cx="5473038" cy="5435933"/>
          </a:xfrm>
        </p:grpSpPr>
        <p:pic>
          <p:nvPicPr>
            <p:cNvPr id="9" name="Picture 8">
              <a:extLst>
                <a:ext uri="{FF2B5EF4-FFF2-40B4-BE49-F238E27FC236}">
                  <a16:creationId xmlns:a16="http://schemas.microsoft.com/office/drawing/2014/main" id="{58493D6D-D462-E93F-3A84-3EF33FAFBB5D}"/>
                </a:ext>
              </a:extLst>
            </p:cNvPr>
            <p:cNvPicPr>
              <a:picLocks noChangeAspect="1"/>
            </p:cNvPicPr>
            <p:nvPr/>
          </p:nvPicPr>
          <p:blipFill>
            <a:blip r:embed="rId4"/>
            <a:stretch>
              <a:fillRect/>
            </a:stretch>
          </p:blipFill>
          <p:spPr>
            <a:xfrm>
              <a:off x="304800" y="711033"/>
              <a:ext cx="5473038" cy="5435933"/>
            </a:xfrm>
            <a:prstGeom prst="rect">
              <a:avLst/>
            </a:prstGeom>
          </p:spPr>
        </p:pic>
        <p:sp>
          <p:nvSpPr>
            <p:cNvPr id="11" name="TextBox 10">
              <a:extLst>
                <a:ext uri="{FF2B5EF4-FFF2-40B4-BE49-F238E27FC236}">
                  <a16:creationId xmlns:a16="http://schemas.microsoft.com/office/drawing/2014/main" id="{4DF60C74-F7F0-F89C-3599-06C26737F5F6}"/>
                </a:ext>
              </a:extLst>
            </p:cNvPr>
            <p:cNvSpPr txBox="1"/>
            <p:nvPr/>
          </p:nvSpPr>
          <p:spPr>
            <a:xfrm>
              <a:off x="2336139" y="5185398"/>
              <a:ext cx="228600" cy="369332"/>
            </a:xfrm>
            <a:prstGeom prst="rect">
              <a:avLst/>
            </a:prstGeom>
            <a:noFill/>
          </p:spPr>
          <p:txBody>
            <a:bodyPr wrap="square" rtlCol="0">
              <a:spAutoFit/>
            </a:bodyPr>
            <a:lstStyle/>
            <a:p>
              <a:r>
                <a:rPr lang="en-US" dirty="0"/>
                <a:t>0</a:t>
              </a:r>
            </a:p>
          </p:txBody>
        </p:sp>
        <p:sp>
          <p:nvSpPr>
            <p:cNvPr id="13" name="TextBox 12">
              <a:extLst>
                <a:ext uri="{FF2B5EF4-FFF2-40B4-BE49-F238E27FC236}">
                  <a16:creationId xmlns:a16="http://schemas.microsoft.com/office/drawing/2014/main" id="{95A6F9EA-C459-FEC0-C9BC-0AAA0CCAF02A}"/>
                </a:ext>
              </a:extLst>
            </p:cNvPr>
            <p:cNvSpPr txBox="1"/>
            <p:nvPr/>
          </p:nvSpPr>
          <p:spPr>
            <a:xfrm>
              <a:off x="1236785" y="5206945"/>
              <a:ext cx="281669" cy="369332"/>
            </a:xfrm>
            <a:prstGeom prst="rect">
              <a:avLst/>
            </a:prstGeom>
            <a:noFill/>
          </p:spPr>
          <p:txBody>
            <a:bodyPr wrap="square">
              <a:spAutoFit/>
            </a:bodyPr>
            <a:lstStyle/>
            <a:p>
              <a:r>
                <a:rPr lang="en-US" dirty="0"/>
                <a:t>1</a:t>
              </a:r>
            </a:p>
          </p:txBody>
        </p:sp>
        <p:sp>
          <p:nvSpPr>
            <p:cNvPr id="15" name="TextBox 14">
              <a:extLst>
                <a:ext uri="{FF2B5EF4-FFF2-40B4-BE49-F238E27FC236}">
                  <a16:creationId xmlns:a16="http://schemas.microsoft.com/office/drawing/2014/main" id="{43D9332A-8226-6BCE-7A9A-18C753CF2D39}"/>
                </a:ext>
              </a:extLst>
            </p:cNvPr>
            <p:cNvSpPr txBox="1"/>
            <p:nvPr/>
          </p:nvSpPr>
          <p:spPr>
            <a:xfrm>
              <a:off x="2971800" y="4520196"/>
              <a:ext cx="311481" cy="369332"/>
            </a:xfrm>
            <a:prstGeom prst="rect">
              <a:avLst/>
            </a:prstGeom>
            <a:noFill/>
          </p:spPr>
          <p:txBody>
            <a:bodyPr wrap="square">
              <a:spAutoFit/>
            </a:bodyPr>
            <a:lstStyle/>
            <a:p>
              <a:r>
                <a:rPr lang="en-US" dirty="0"/>
                <a:t>2</a:t>
              </a:r>
            </a:p>
          </p:txBody>
        </p:sp>
        <p:sp>
          <p:nvSpPr>
            <p:cNvPr id="19" name="TextBox 18">
              <a:extLst>
                <a:ext uri="{FF2B5EF4-FFF2-40B4-BE49-F238E27FC236}">
                  <a16:creationId xmlns:a16="http://schemas.microsoft.com/office/drawing/2014/main" id="{73C761FF-35FB-DB07-CFA2-37877CE291CA}"/>
                </a:ext>
              </a:extLst>
            </p:cNvPr>
            <p:cNvSpPr txBox="1"/>
            <p:nvPr/>
          </p:nvSpPr>
          <p:spPr>
            <a:xfrm>
              <a:off x="4800600" y="4104082"/>
              <a:ext cx="311481" cy="369332"/>
            </a:xfrm>
            <a:prstGeom prst="rect">
              <a:avLst/>
            </a:prstGeom>
            <a:noFill/>
          </p:spPr>
          <p:txBody>
            <a:bodyPr wrap="square">
              <a:spAutoFit/>
            </a:bodyPr>
            <a:lstStyle/>
            <a:p>
              <a:r>
                <a:rPr lang="en-US" dirty="0"/>
                <a:t>3</a:t>
              </a:r>
            </a:p>
          </p:txBody>
        </p:sp>
        <p:sp>
          <p:nvSpPr>
            <p:cNvPr id="21" name="TextBox 20">
              <a:extLst>
                <a:ext uri="{FF2B5EF4-FFF2-40B4-BE49-F238E27FC236}">
                  <a16:creationId xmlns:a16="http://schemas.microsoft.com/office/drawing/2014/main" id="{C2BDA7D6-5516-5205-14DC-D7E21043063F}"/>
                </a:ext>
              </a:extLst>
            </p:cNvPr>
            <p:cNvSpPr txBox="1"/>
            <p:nvPr/>
          </p:nvSpPr>
          <p:spPr>
            <a:xfrm>
              <a:off x="1362458" y="3342886"/>
              <a:ext cx="311481" cy="369332"/>
            </a:xfrm>
            <a:prstGeom prst="rect">
              <a:avLst/>
            </a:prstGeom>
            <a:noFill/>
          </p:spPr>
          <p:txBody>
            <a:bodyPr wrap="square">
              <a:spAutoFit/>
            </a:bodyPr>
            <a:lstStyle/>
            <a:p>
              <a:r>
                <a:rPr lang="en-US" dirty="0"/>
                <a:t>4</a:t>
              </a:r>
            </a:p>
          </p:txBody>
        </p:sp>
        <p:sp>
          <p:nvSpPr>
            <p:cNvPr id="23" name="TextBox 22">
              <a:extLst>
                <a:ext uri="{FF2B5EF4-FFF2-40B4-BE49-F238E27FC236}">
                  <a16:creationId xmlns:a16="http://schemas.microsoft.com/office/drawing/2014/main" id="{D202079D-5AAE-B93D-2710-5C8DF4E373BD}"/>
                </a:ext>
              </a:extLst>
            </p:cNvPr>
            <p:cNvSpPr txBox="1"/>
            <p:nvPr/>
          </p:nvSpPr>
          <p:spPr>
            <a:xfrm>
              <a:off x="862875" y="3734202"/>
              <a:ext cx="228600" cy="369332"/>
            </a:xfrm>
            <a:prstGeom prst="rect">
              <a:avLst/>
            </a:prstGeom>
            <a:noFill/>
          </p:spPr>
          <p:txBody>
            <a:bodyPr wrap="square">
              <a:spAutoFit/>
            </a:bodyPr>
            <a:lstStyle/>
            <a:p>
              <a:r>
                <a:rPr lang="en-US" dirty="0"/>
                <a:t>5</a:t>
              </a:r>
            </a:p>
          </p:txBody>
        </p:sp>
        <p:sp>
          <p:nvSpPr>
            <p:cNvPr id="25" name="TextBox 24">
              <a:extLst>
                <a:ext uri="{FF2B5EF4-FFF2-40B4-BE49-F238E27FC236}">
                  <a16:creationId xmlns:a16="http://schemas.microsoft.com/office/drawing/2014/main" id="{74E55305-87A9-9EA5-3180-85D86B3277B3}"/>
                </a:ext>
              </a:extLst>
            </p:cNvPr>
            <p:cNvSpPr txBox="1"/>
            <p:nvPr/>
          </p:nvSpPr>
          <p:spPr>
            <a:xfrm>
              <a:off x="4343400" y="2514600"/>
              <a:ext cx="304800" cy="369332"/>
            </a:xfrm>
            <a:prstGeom prst="rect">
              <a:avLst/>
            </a:prstGeom>
            <a:noFill/>
          </p:spPr>
          <p:txBody>
            <a:bodyPr wrap="square">
              <a:spAutoFit/>
            </a:bodyPr>
            <a:lstStyle/>
            <a:p>
              <a:r>
                <a:rPr lang="en-US" dirty="0"/>
                <a:t>6</a:t>
              </a:r>
            </a:p>
          </p:txBody>
        </p:sp>
        <p:sp>
          <p:nvSpPr>
            <p:cNvPr id="27" name="TextBox 26">
              <a:extLst>
                <a:ext uri="{FF2B5EF4-FFF2-40B4-BE49-F238E27FC236}">
                  <a16:creationId xmlns:a16="http://schemas.microsoft.com/office/drawing/2014/main" id="{2DFD8406-F617-89DB-789E-684F2E2C09FF}"/>
                </a:ext>
              </a:extLst>
            </p:cNvPr>
            <p:cNvSpPr txBox="1"/>
            <p:nvPr/>
          </p:nvSpPr>
          <p:spPr>
            <a:xfrm>
              <a:off x="1642932" y="3919416"/>
              <a:ext cx="311481" cy="369332"/>
            </a:xfrm>
            <a:prstGeom prst="rect">
              <a:avLst/>
            </a:prstGeom>
            <a:noFill/>
          </p:spPr>
          <p:txBody>
            <a:bodyPr wrap="square">
              <a:spAutoFit/>
            </a:bodyPr>
            <a:lstStyle/>
            <a:p>
              <a:r>
                <a:rPr lang="en-US" dirty="0"/>
                <a:t>7</a:t>
              </a:r>
            </a:p>
          </p:txBody>
        </p:sp>
        <p:sp>
          <p:nvSpPr>
            <p:cNvPr id="29" name="TextBox 28">
              <a:extLst>
                <a:ext uri="{FF2B5EF4-FFF2-40B4-BE49-F238E27FC236}">
                  <a16:creationId xmlns:a16="http://schemas.microsoft.com/office/drawing/2014/main" id="{4FFBBB55-CE6B-C190-781E-BE08629ECDDA}"/>
                </a:ext>
              </a:extLst>
            </p:cNvPr>
            <p:cNvSpPr txBox="1"/>
            <p:nvPr/>
          </p:nvSpPr>
          <p:spPr>
            <a:xfrm>
              <a:off x="838200" y="2973554"/>
              <a:ext cx="311481" cy="369332"/>
            </a:xfrm>
            <a:prstGeom prst="rect">
              <a:avLst/>
            </a:prstGeom>
            <a:noFill/>
          </p:spPr>
          <p:txBody>
            <a:bodyPr wrap="square">
              <a:spAutoFit/>
            </a:bodyPr>
            <a:lstStyle/>
            <a:p>
              <a:r>
                <a:rPr lang="en-US" dirty="0"/>
                <a:t>8</a:t>
              </a:r>
            </a:p>
          </p:txBody>
        </p:sp>
        <p:sp>
          <p:nvSpPr>
            <p:cNvPr id="31" name="TextBox 30">
              <a:extLst>
                <a:ext uri="{FF2B5EF4-FFF2-40B4-BE49-F238E27FC236}">
                  <a16:creationId xmlns:a16="http://schemas.microsoft.com/office/drawing/2014/main" id="{0F695114-A371-89AB-77A8-20E94061DEDA}"/>
                </a:ext>
              </a:extLst>
            </p:cNvPr>
            <p:cNvSpPr txBox="1"/>
            <p:nvPr/>
          </p:nvSpPr>
          <p:spPr>
            <a:xfrm>
              <a:off x="838199" y="4494851"/>
              <a:ext cx="311481" cy="369332"/>
            </a:xfrm>
            <a:prstGeom prst="rect">
              <a:avLst/>
            </a:prstGeom>
            <a:noFill/>
          </p:spPr>
          <p:txBody>
            <a:bodyPr wrap="square">
              <a:spAutoFit/>
            </a:bodyPr>
            <a:lstStyle/>
            <a:p>
              <a:r>
                <a:rPr lang="en-US" dirty="0"/>
                <a:t>9</a:t>
              </a:r>
            </a:p>
          </p:txBody>
        </p:sp>
        <p:sp>
          <p:nvSpPr>
            <p:cNvPr id="33" name="TextBox 32">
              <a:extLst>
                <a:ext uri="{FF2B5EF4-FFF2-40B4-BE49-F238E27FC236}">
                  <a16:creationId xmlns:a16="http://schemas.microsoft.com/office/drawing/2014/main" id="{359B4FC2-FACB-CCCA-2A19-317ED9693EED}"/>
                </a:ext>
              </a:extLst>
            </p:cNvPr>
            <p:cNvSpPr txBox="1"/>
            <p:nvPr/>
          </p:nvSpPr>
          <p:spPr>
            <a:xfrm>
              <a:off x="3657600" y="4816066"/>
              <a:ext cx="457200" cy="369332"/>
            </a:xfrm>
            <a:prstGeom prst="rect">
              <a:avLst/>
            </a:prstGeom>
            <a:noFill/>
          </p:spPr>
          <p:txBody>
            <a:bodyPr wrap="square">
              <a:spAutoFit/>
            </a:bodyPr>
            <a:lstStyle/>
            <a:p>
              <a:r>
                <a:rPr lang="en-US" dirty="0"/>
                <a:t>10</a:t>
              </a:r>
            </a:p>
          </p:txBody>
        </p:sp>
        <p:sp>
          <p:nvSpPr>
            <p:cNvPr id="35" name="TextBox 34">
              <a:extLst>
                <a:ext uri="{FF2B5EF4-FFF2-40B4-BE49-F238E27FC236}">
                  <a16:creationId xmlns:a16="http://schemas.microsoft.com/office/drawing/2014/main" id="{2579A99A-4B47-5B6E-DDB8-DB1AB21C8C61}"/>
                </a:ext>
              </a:extLst>
            </p:cNvPr>
            <p:cNvSpPr txBox="1"/>
            <p:nvPr/>
          </p:nvSpPr>
          <p:spPr>
            <a:xfrm>
              <a:off x="1090341" y="2266753"/>
              <a:ext cx="457200" cy="369332"/>
            </a:xfrm>
            <a:prstGeom prst="rect">
              <a:avLst/>
            </a:prstGeom>
            <a:noFill/>
          </p:spPr>
          <p:txBody>
            <a:bodyPr wrap="square">
              <a:spAutoFit/>
            </a:bodyPr>
            <a:lstStyle/>
            <a:p>
              <a:r>
                <a:rPr lang="en-US" dirty="0"/>
                <a:t>11</a:t>
              </a:r>
            </a:p>
          </p:txBody>
        </p:sp>
        <p:sp>
          <p:nvSpPr>
            <p:cNvPr id="37" name="TextBox 36">
              <a:extLst>
                <a:ext uri="{FF2B5EF4-FFF2-40B4-BE49-F238E27FC236}">
                  <a16:creationId xmlns:a16="http://schemas.microsoft.com/office/drawing/2014/main" id="{AA444B16-49C7-7CEB-E4F4-F8F11A57795C}"/>
                </a:ext>
              </a:extLst>
            </p:cNvPr>
            <p:cNvSpPr txBox="1"/>
            <p:nvPr/>
          </p:nvSpPr>
          <p:spPr>
            <a:xfrm>
              <a:off x="3167956" y="3913956"/>
              <a:ext cx="533400" cy="369332"/>
            </a:xfrm>
            <a:prstGeom prst="rect">
              <a:avLst/>
            </a:prstGeom>
            <a:noFill/>
          </p:spPr>
          <p:txBody>
            <a:bodyPr wrap="square">
              <a:spAutoFit/>
            </a:bodyPr>
            <a:lstStyle/>
            <a:p>
              <a:r>
                <a:rPr lang="en-US" dirty="0"/>
                <a:t>12</a:t>
              </a:r>
            </a:p>
          </p:txBody>
        </p:sp>
        <p:sp>
          <p:nvSpPr>
            <p:cNvPr id="39" name="TextBox 38">
              <a:extLst>
                <a:ext uri="{FF2B5EF4-FFF2-40B4-BE49-F238E27FC236}">
                  <a16:creationId xmlns:a16="http://schemas.microsoft.com/office/drawing/2014/main" id="{BC081122-C868-7EC5-73F9-B978F1EFFF0D}"/>
                </a:ext>
              </a:extLst>
            </p:cNvPr>
            <p:cNvSpPr txBox="1"/>
            <p:nvPr/>
          </p:nvSpPr>
          <p:spPr>
            <a:xfrm>
              <a:off x="4419600" y="5125524"/>
              <a:ext cx="457200" cy="369332"/>
            </a:xfrm>
            <a:prstGeom prst="rect">
              <a:avLst/>
            </a:prstGeom>
            <a:noFill/>
          </p:spPr>
          <p:txBody>
            <a:bodyPr wrap="square">
              <a:spAutoFit/>
            </a:bodyPr>
            <a:lstStyle/>
            <a:p>
              <a:r>
                <a:rPr lang="en-US" dirty="0"/>
                <a:t>13</a:t>
              </a:r>
            </a:p>
          </p:txBody>
        </p:sp>
        <p:sp>
          <p:nvSpPr>
            <p:cNvPr id="41" name="TextBox 40">
              <a:extLst>
                <a:ext uri="{FF2B5EF4-FFF2-40B4-BE49-F238E27FC236}">
                  <a16:creationId xmlns:a16="http://schemas.microsoft.com/office/drawing/2014/main" id="{0434DCC2-55DE-0335-67F0-B8092F15C771}"/>
                </a:ext>
              </a:extLst>
            </p:cNvPr>
            <p:cNvSpPr txBox="1"/>
            <p:nvPr/>
          </p:nvSpPr>
          <p:spPr>
            <a:xfrm>
              <a:off x="3581400" y="2092806"/>
              <a:ext cx="457200" cy="369332"/>
            </a:xfrm>
            <a:prstGeom prst="rect">
              <a:avLst/>
            </a:prstGeom>
            <a:noFill/>
          </p:spPr>
          <p:txBody>
            <a:bodyPr wrap="square">
              <a:spAutoFit/>
            </a:bodyPr>
            <a:lstStyle/>
            <a:p>
              <a:r>
                <a:rPr lang="en-US" dirty="0"/>
                <a:t>14</a:t>
              </a:r>
            </a:p>
          </p:txBody>
        </p:sp>
        <p:sp>
          <p:nvSpPr>
            <p:cNvPr id="43" name="TextBox 42">
              <a:extLst>
                <a:ext uri="{FF2B5EF4-FFF2-40B4-BE49-F238E27FC236}">
                  <a16:creationId xmlns:a16="http://schemas.microsoft.com/office/drawing/2014/main" id="{98FD0E76-A793-72D3-E01C-69D34AA0E882}"/>
                </a:ext>
              </a:extLst>
            </p:cNvPr>
            <p:cNvSpPr txBox="1"/>
            <p:nvPr/>
          </p:nvSpPr>
          <p:spPr>
            <a:xfrm>
              <a:off x="2182758" y="3030116"/>
              <a:ext cx="457200" cy="369332"/>
            </a:xfrm>
            <a:prstGeom prst="rect">
              <a:avLst/>
            </a:prstGeom>
            <a:noFill/>
          </p:spPr>
          <p:txBody>
            <a:bodyPr wrap="square">
              <a:spAutoFit/>
            </a:bodyPr>
            <a:lstStyle/>
            <a:p>
              <a:r>
                <a:rPr lang="en-US" dirty="0"/>
                <a:t>15</a:t>
              </a:r>
            </a:p>
          </p:txBody>
        </p:sp>
      </p:grpSp>
      <p:sp>
        <p:nvSpPr>
          <p:cNvPr id="3" name="Content Placeholder 2">
            <a:extLst>
              <a:ext uri="{FF2B5EF4-FFF2-40B4-BE49-F238E27FC236}">
                <a16:creationId xmlns:a16="http://schemas.microsoft.com/office/drawing/2014/main" id="{6BAA3CEB-0A10-6479-E43B-6F6B73D479A5}"/>
              </a:ext>
            </a:extLst>
          </p:cNvPr>
          <p:cNvSpPr txBox="1">
            <a:spLocks/>
          </p:cNvSpPr>
          <p:nvPr/>
        </p:nvSpPr>
        <p:spPr>
          <a:xfrm>
            <a:off x="9067800" y="359614"/>
            <a:ext cx="3047997" cy="573632"/>
          </a:xfrm>
          <a:prstGeom prst="rect">
            <a:avLst/>
          </a:prstGeom>
        </p:spPr>
        <p:txBody>
          <a:bodyPr vert="horz" lIns="45720" tIns="0" rIns="0" bIns="0" rtlCol="0">
            <a:noAutofit/>
          </a:bodyPr>
          <a:lstStyle>
            <a:lvl1pPr marL="171450" indent="-171450" algn="l" defTabSz="914400" rtl="0" eaLnBrk="1" latinLnBrk="0" hangingPunct="1">
              <a:lnSpc>
                <a:spcPct val="100000"/>
              </a:lnSpc>
              <a:spcBef>
                <a:spcPts val="1200"/>
              </a:spcBef>
              <a:buClr>
                <a:srgbClr val="333333"/>
              </a:buClr>
              <a:buFont typeface="Arial" panose="020B0604020202020204" pitchFamily="34" charset="0"/>
              <a:buChar char="•"/>
              <a:defRPr sz="2400" kern="1200">
                <a:solidFill>
                  <a:schemeClr val="tx1"/>
                </a:solidFill>
                <a:latin typeface="+mn-lt"/>
                <a:ea typeface="+mn-ea"/>
                <a:cs typeface="+mn-cs"/>
              </a:defRPr>
            </a:lvl1pPr>
            <a:lvl2pPr marL="400050" indent="-171450" algn="l" defTabSz="914400" rtl="0" eaLnBrk="1" latinLnBrk="0" hangingPunct="1">
              <a:lnSpc>
                <a:spcPct val="100000"/>
              </a:lnSpc>
              <a:spcBef>
                <a:spcPts val="900"/>
              </a:spcBef>
              <a:buClr>
                <a:srgbClr val="4F4F4F"/>
              </a:buClr>
              <a:buFont typeface="System Font Regular"/>
              <a:buChar char="-"/>
              <a:defRPr sz="2400" kern="1200">
                <a:solidFill>
                  <a:srgbClr val="333333"/>
                </a:solidFill>
                <a:latin typeface="+mn-lt"/>
                <a:ea typeface="+mn-ea"/>
                <a:cs typeface="+mn-cs"/>
              </a:defRPr>
            </a:lvl2pPr>
            <a:lvl3pPr marL="628650" indent="-171450" algn="l" defTabSz="914400" rtl="0" eaLnBrk="1" latinLnBrk="0" hangingPunct="1">
              <a:lnSpc>
                <a:spcPct val="100000"/>
              </a:lnSpc>
              <a:spcBef>
                <a:spcPts val="300"/>
              </a:spcBef>
              <a:buClr>
                <a:srgbClr val="999999"/>
              </a:buClr>
              <a:buFont typeface="Arial" panose="020B0604020202020204" pitchFamily="34" charset="0"/>
              <a:buChar char="•"/>
              <a:defRPr sz="2000" kern="1200">
                <a:solidFill>
                  <a:srgbClr val="4F4F4F"/>
                </a:solidFill>
                <a:latin typeface="+mn-lt"/>
                <a:ea typeface="+mn-ea"/>
                <a:cs typeface="+mn-cs"/>
              </a:defRPr>
            </a:lvl3pPr>
            <a:lvl4pPr marL="857250" indent="-171450" algn="l" defTabSz="914400" rtl="0" eaLnBrk="1" latinLnBrk="0" hangingPunct="1">
              <a:lnSpc>
                <a:spcPct val="100000"/>
              </a:lnSpc>
              <a:spcBef>
                <a:spcPts val="300"/>
              </a:spcBef>
              <a:buClr>
                <a:srgbClr val="999999"/>
              </a:buClr>
              <a:buFont typeface="Arial" panose="020B0604020202020204" pitchFamily="34" charset="0"/>
              <a:buChar char="•"/>
              <a:defRPr sz="1600" kern="1200">
                <a:solidFill>
                  <a:srgbClr val="4F4F4F"/>
                </a:solidFill>
                <a:latin typeface="+mn-lt"/>
                <a:ea typeface="+mn-ea"/>
                <a:cs typeface="+mn-cs"/>
              </a:defRPr>
            </a:lvl4pPr>
            <a:lvl5pPr marL="1085850" indent="-171450" algn="l" defTabSz="914400" rtl="0" eaLnBrk="1" latinLnBrk="0" hangingPunct="1">
              <a:lnSpc>
                <a:spcPct val="100000"/>
              </a:lnSpc>
              <a:spcBef>
                <a:spcPts val="300"/>
              </a:spcBef>
              <a:buClr>
                <a:srgbClr val="999999"/>
              </a:buClr>
              <a:buFont typeface="Arial" panose="020B0604020202020204" pitchFamily="34" charset="0"/>
              <a:buChar char="•"/>
              <a:defRPr sz="1600" kern="1200">
                <a:solidFill>
                  <a:srgbClr val="4F4F4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Boundary enlarged ~0.5um for better tolerance</a:t>
            </a:r>
          </a:p>
        </p:txBody>
      </p:sp>
    </p:spTree>
    <p:extLst>
      <p:ext uri="{BB962C8B-B14F-4D97-AF65-F5344CB8AC3E}">
        <p14:creationId xmlns:p14="http://schemas.microsoft.com/office/powerpoint/2010/main" val="3460678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A18B1-9C30-7339-A01E-5D70A836B05B}"/>
              </a:ext>
            </a:extLst>
          </p:cNvPr>
          <p:cNvSpPr>
            <a:spLocks noGrp="1"/>
          </p:cNvSpPr>
          <p:nvPr>
            <p:ph type="title"/>
          </p:nvPr>
        </p:nvSpPr>
        <p:spPr/>
        <p:txBody>
          <a:bodyPr/>
          <a:lstStyle/>
          <a:p>
            <a:r>
              <a:rPr lang="en-US" dirty="0"/>
              <a:t>Split the Layout into Tiles</a:t>
            </a:r>
          </a:p>
        </p:txBody>
      </p:sp>
      <p:pic>
        <p:nvPicPr>
          <p:cNvPr id="6" name="Picture 5">
            <a:extLst>
              <a:ext uri="{FF2B5EF4-FFF2-40B4-BE49-F238E27FC236}">
                <a16:creationId xmlns:a16="http://schemas.microsoft.com/office/drawing/2014/main" id="{D4BFDC42-51F6-C159-2165-C467138EB84F}"/>
              </a:ext>
            </a:extLst>
          </p:cNvPr>
          <p:cNvPicPr>
            <a:picLocks noChangeAspect="1"/>
          </p:cNvPicPr>
          <p:nvPr/>
        </p:nvPicPr>
        <p:blipFill>
          <a:blip r:embed="rId3"/>
          <a:stretch>
            <a:fillRect/>
          </a:stretch>
        </p:blipFill>
        <p:spPr>
          <a:xfrm>
            <a:off x="6229237" y="990600"/>
            <a:ext cx="5345348" cy="4817696"/>
          </a:xfrm>
          <a:prstGeom prst="rect">
            <a:avLst/>
          </a:prstGeom>
        </p:spPr>
      </p:pic>
      <p:sp>
        <p:nvSpPr>
          <p:cNvPr id="7" name="Content Placeholder 2">
            <a:extLst>
              <a:ext uri="{FF2B5EF4-FFF2-40B4-BE49-F238E27FC236}">
                <a16:creationId xmlns:a16="http://schemas.microsoft.com/office/drawing/2014/main" id="{0F1341E4-AABE-98CD-E8EF-1BE98FC84312}"/>
              </a:ext>
            </a:extLst>
          </p:cNvPr>
          <p:cNvSpPr txBox="1">
            <a:spLocks/>
          </p:cNvSpPr>
          <p:nvPr/>
        </p:nvSpPr>
        <p:spPr>
          <a:xfrm>
            <a:off x="5638799" y="289022"/>
            <a:ext cx="3428999" cy="422011"/>
          </a:xfrm>
          <a:prstGeom prst="rect">
            <a:avLst/>
          </a:prstGeom>
        </p:spPr>
        <p:txBody>
          <a:bodyPr vert="horz" lIns="45720" tIns="0" rIns="0" bIns="0" rtlCol="0">
            <a:noAutofit/>
          </a:bodyPr>
          <a:lstStyle>
            <a:lvl1pPr marL="171450" indent="-171450" algn="l" defTabSz="914400" rtl="0" eaLnBrk="1" latinLnBrk="0" hangingPunct="1">
              <a:lnSpc>
                <a:spcPct val="100000"/>
              </a:lnSpc>
              <a:spcBef>
                <a:spcPts val="1200"/>
              </a:spcBef>
              <a:buClr>
                <a:srgbClr val="333333"/>
              </a:buClr>
              <a:buFont typeface="Arial" panose="020B0604020202020204" pitchFamily="34" charset="0"/>
              <a:buChar char="•"/>
              <a:defRPr sz="2400" kern="1200">
                <a:solidFill>
                  <a:schemeClr val="tx1"/>
                </a:solidFill>
                <a:latin typeface="+mn-lt"/>
                <a:ea typeface="+mn-ea"/>
                <a:cs typeface="+mn-cs"/>
              </a:defRPr>
            </a:lvl1pPr>
            <a:lvl2pPr marL="400050" indent="-171450" algn="l" defTabSz="914400" rtl="0" eaLnBrk="1" latinLnBrk="0" hangingPunct="1">
              <a:lnSpc>
                <a:spcPct val="100000"/>
              </a:lnSpc>
              <a:spcBef>
                <a:spcPts val="900"/>
              </a:spcBef>
              <a:buClr>
                <a:srgbClr val="4F4F4F"/>
              </a:buClr>
              <a:buFont typeface="System Font Regular"/>
              <a:buChar char="-"/>
              <a:defRPr sz="2400" kern="1200">
                <a:solidFill>
                  <a:srgbClr val="333333"/>
                </a:solidFill>
                <a:latin typeface="+mn-lt"/>
                <a:ea typeface="+mn-ea"/>
                <a:cs typeface="+mn-cs"/>
              </a:defRPr>
            </a:lvl2pPr>
            <a:lvl3pPr marL="628650" indent="-171450" algn="l" defTabSz="914400" rtl="0" eaLnBrk="1" latinLnBrk="0" hangingPunct="1">
              <a:lnSpc>
                <a:spcPct val="100000"/>
              </a:lnSpc>
              <a:spcBef>
                <a:spcPts val="300"/>
              </a:spcBef>
              <a:buClr>
                <a:srgbClr val="999999"/>
              </a:buClr>
              <a:buFont typeface="Arial" panose="020B0604020202020204" pitchFamily="34" charset="0"/>
              <a:buChar char="•"/>
              <a:defRPr sz="2000" kern="1200">
                <a:solidFill>
                  <a:srgbClr val="4F4F4F"/>
                </a:solidFill>
                <a:latin typeface="+mn-lt"/>
                <a:ea typeface="+mn-ea"/>
                <a:cs typeface="+mn-cs"/>
              </a:defRPr>
            </a:lvl3pPr>
            <a:lvl4pPr marL="857250" indent="-171450" algn="l" defTabSz="914400" rtl="0" eaLnBrk="1" latinLnBrk="0" hangingPunct="1">
              <a:lnSpc>
                <a:spcPct val="100000"/>
              </a:lnSpc>
              <a:spcBef>
                <a:spcPts val="300"/>
              </a:spcBef>
              <a:buClr>
                <a:srgbClr val="999999"/>
              </a:buClr>
              <a:buFont typeface="Arial" panose="020B0604020202020204" pitchFamily="34" charset="0"/>
              <a:buChar char="•"/>
              <a:defRPr sz="1600" kern="1200">
                <a:solidFill>
                  <a:srgbClr val="4F4F4F"/>
                </a:solidFill>
                <a:latin typeface="+mn-lt"/>
                <a:ea typeface="+mn-ea"/>
                <a:cs typeface="+mn-cs"/>
              </a:defRPr>
            </a:lvl4pPr>
            <a:lvl5pPr marL="1085850" indent="-171450" algn="l" defTabSz="914400" rtl="0" eaLnBrk="1" latinLnBrk="0" hangingPunct="1">
              <a:lnSpc>
                <a:spcPct val="100000"/>
              </a:lnSpc>
              <a:spcBef>
                <a:spcPts val="300"/>
              </a:spcBef>
              <a:buClr>
                <a:srgbClr val="999999"/>
              </a:buClr>
              <a:buFont typeface="Arial" panose="020B0604020202020204" pitchFamily="34" charset="0"/>
              <a:buChar char="•"/>
              <a:defRPr sz="1600" kern="1200">
                <a:solidFill>
                  <a:srgbClr val="4F4F4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Actual Byte # in RH-SC results</a:t>
            </a:r>
          </a:p>
        </p:txBody>
      </p:sp>
      <p:cxnSp>
        <p:nvCxnSpPr>
          <p:cNvPr id="8" name="Straight Arrow Connector 7">
            <a:extLst>
              <a:ext uri="{FF2B5EF4-FFF2-40B4-BE49-F238E27FC236}">
                <a16:creationId xmlns:a16="http://schemas.microsoft.com/office/drawing/2014/main" id="{C8A006E7-DC1F-B9CC-2CC6-59A8393E15E9}"/>
              </a:ext>
            </a:extLst>
          </p:cNvPr>
          <p:cNvCxnSpPr>
            <a:cxnSpLocks/>
          </p:cNvCxnSpPr>
          <p:nvPr/>
        </p:nvCxnSpPr>
        <p:spPr>
          <a:xfrm>
            <a:off x="6629400" y="646430"/>
            <a:ext cx="0" cy="2795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 name="Content Placeholder 2">
            <a:extLst>
              <a:ext uri="{FF2B5EF4-FFF2-40B4-BE49-F238E27FC236}">
                <a16:creationId xmlns:a16="http://schemas.microsoft.com/office/drawing/2014/main" id="{6BAA3CEB-0A10-6479-E43B-6F6B73D479A5}"/>
              </a:ext>
            </a:extLst>
          </p:cNvPr>
          <p:cNvSpPr txBox="1">
            <a:spLocks/>
          </p:cNvSpPr>
          <p:nvPr/>
        </p:nvSpPr>
        <p:spPr>
          <a:xfrm>
            <a:off x="9067800" y="359614"/>
            <a:ext cx="3047997" cy="573632"/>
          </a:xfrm>
          <a:prstGeom prst="rect">
            <a:avLst/>
          </a:prstGeom>
        </p:spPr>
        <p:txBody>
          <a:bodyPr vert="horz" lIns="45720" tIns="0" rIns="0" bIns="0" rtlCol="0">
            <a:noAutofit/>
          </a:bodyPr>
          <a:lstStyle>
            <a:lvl1pPr marL="171450" indent="-171450" algn="l" defTabSz="914400" rtl="0" eaLnBrk="1" latinLnBrk="0" hangingPunct="1">
              <a:lnSpc>
                <a:spcPct val="100000"/>
              </a:lnSpc>
              <a:spcBef>
                <a:spcPts val="1200"/>
              </a:spcBef>
              <a:buClr>
                <a:srgbClr val="333333"/>
              </a:buClr>
              <a:buFont typeface="Arial" panose="020B0604020202020204" pitchFamily="34" charset="0"/>
              <a:buChar char="•"/>
              <a:defRPr sz="2400" kern="1200">
                <a:solidFill>
                  <a:schemeClr val="tx1"/>
                </a:solidFill>
                <a:latin typeface="+mn-lt"/>
                <a:ea typeface="+mn-ea"/>
                <a:cs typeface="+mn-cs"/>
              </a:defRPr>
            </a:lvl1pPr>
            <a:lvl2pPr marL="400050" indent="-171450" algn="l" defTabSz="914400" rtl="0" eaLnBrk="1" latinLnBrk="0" hangingPunct="1">
              <a:lnSpc>
                <a:spcPct val="100000"/>
              </a:lnSpc>
              <a:spcBef>
                <a:spcPts val="900"/>
              </a:spcBef>
              <a:buClr>
                <a:srgbClr val="4F4F4F"/>
              </a:buClr>
              <a:buFont typeface="System Font Regular"/>
              <a:buChar char="-"/>
              <a:defRPr sz="2400" kern="1200">
                <a:solidFill>
                  <a:srgbClr val="333333"/>
                </a:solidFill>
                <a:latin typeface="+mn-lt"/>
                <a:ea typeface="+mn-ea"/>
                <a:cs typeface="+mn-cs"/>
              </a:defRPr>
            </a:lvl2pPr>
            <a:lvl3pPr marL="628650" indent="-171450" algn="l" defTabSz="914400" rtl="0" eaLnBrk="1" latinLnBrk="0" hangingPunct="1">
              <a:lnSpc>
                <a:spcPct val="100000"/>
              </a:lnSpc>
              <a:spcBef>
                <a:spcPts val="300"/>
              </a:spcBef>
              <a:buClr>
                <a:srgbClr val="999999"/>
              </a:buClr>
              <a:buFont typeface="Arial" panose="020B0604020202020204" pitchFamily="34" charset="0"/>
              <a:buChar char="•"/>
              <a:defRPr sz="2000" kern="1200">
                <a:solidFill>
                  <a:srgbClr val="4F4F4F"/>
                </a:solidFill>
                <a:latin typeface="+mn-lt"/>
                <a:ea typeface="+mn-ea"/>
                <a:cs typeface="+mn-cs"/>
              </a:defRPr>
            </a:lvl3pPr>
            <a:lvl4pPr marL="857250" indent="-171450" algn="l" defTabSz="914400" rtl="0" eaLnBrk="1" latinLnBrk="0" hangingPunct="1">
              <a:lnSpc>
                <a:spcPct val="100000"/>
              </a:lnSpc>
              <a:spcBef>
                <a:spcPts val="300"/>
              </a:spcBef>
              <a:buClr>
                <a:srgbClr val="999999"/>
              </a:buClr>
              <a:buFont typeface="Arial" panose="020B0604020202020204" pitchFamily="34" charset="0"/>
              <a:buChar char="•"/>
              <a:defRPr sz="1600" kern="1200">
                <a:solidFill>
                  <a:srgbClr val="4F4F4F"/>
                </a:solidFill>
                <a:latin typeface="+mn-lt"/>
                <a:ea typeface="+mn-ea"/>
                <a:cs typeface="+mn-cs"/>
              </a:defRPr>
            </a:lvl4pPr>
            <a:lvl5pPr marL="1085850" indent="-171450" algn="l" defTabSz="914400" rtl="0" eaLnBrk="1" latinLnBrk="0" hangingPunct="1">
              <a:lnSpc>
                <a:spcPct val="100000"/>
              </a:lnSpc>
              <a:spcBef>
                <a:spcPts val="300"/>
              </a:spcBef>
              <a:buClr>
                <a:srgbClr val="999999"/>
              </a:buClr>
              <a:buFont typeface="Arial" panose="020B0604020202020204" pitchFamily="34" charset="0"/>
              <a:buChar char="•"/>
              <a:defRPr sz="1600" kern="1200">
                <a:solidFill>
                  <a:srgbClr val="4F4F4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Boundary enlarged ~0.5um for better tolerance</a:t>
            </a:r>
          </a:p>
        </p:txBody>
      </p:sp>
      <p:sp>
        <p:nvSpPr>
          <p:cNvPr id="4" name="Content Placeholder 2">
            <a:extLst>
              <a:ext uri="{FF2B5EF4-FFF2-40B4-BE49-F238E27FC236}">
                <a16:creationId xmlns:a16="http://schemas.microsoft.com/office/drawing/2014/main" id="{DB6261D2-C943-A15C-4EF2-D59A053ECA97}"/>
              </a:ext>
            </a:extLst>
          </p:cNvPr>
          <p:cNvSpPr>
            <a:spLocks noGrp="1"/>
          </p:cNvSpPr>
          <p:nvPr>
            <p:ph idx="1"/>
          </p:nvPr>
        </p:nvSpPr>
        <p:spPr>
          <a:xfrm>
            <a:off x="603142" y="925997"/>
            <a:ext cx="5029199" cy="4817696"/>
          </a:xfrm>
        </p:spPr>
        <p:txBody>
          <a:bodyPr/>
          <a:lstStyle/>
          <a:p>
            <a:r>
              <a:rPr lang="en-US" sz="2000" dirty="0"/>
              <a:t>We try once with this given info of </a:t>
            </a:r>
            <a:r>
              <a:rPr lang="en-US" sz="2000" dirty="0" err="1"/>
              <a:t>Sbox</a:t>
            </a:r>
            <a:r>
              <a:rPr lang="en-US" sz="2000" dirty="0"/>
              <a:t> bytes’ boundaries, to verify our framework’s correctness</a:t>
            </a:r>
          </a:p>
          <a:p>
            <a:r>
              <a:rPr lang="en-US" sz="2000" dirty="0"/>
              <a:t>However, as attackers do not know the cell placements and boundaries</a:t>
            </a:r>
          </a:p>
          <a:p>
            <a:pPr lvl="1"/>
            <a:r>
              <a:rPr lang="en-US" sz="2000" dirty="0"/>
              <a:t>We scan through the layout and capture multiple images, each is a tile accumulating the photon current</a:t>
            </a:r>
          </a:p>
          <a:p>
            <a:r>
              <a:rPr lang="en-US" sz="2000" b="1" dirty="0"/>
              <a:t>Got results from 360 different tile-size arrangements</a:t>
            </a:r>
          </a:p>
          <a:p>
            <a:pPr lvl="1"/>
            <a:r>
              <a:rPr lang="en-US" sz="2000" dirty="0"/>
              <a:t>Sweep </a:t>
            </a:r>
            <a:r>
              <a:rPr lang="en-US" sz="2000" dirty="0" err="1"/>
              <a:t>size_x</a:t>
            </a:r>
            <a:r>
              <a:rPr lang="en-US" sz="2000" dirty="0"/>
              <a:t> from 20 to 400 um, step size: 20 um</a:t>
            </a:r>
          </a:p>
          <a:p>
            <a:pPr lvl="1"/>
            <a:r>
              <a:rPr lang="en-US" sz="2000" dirty="0"/>
              <a:t>Sweep </a:t>
            </a:r>
            <a:r>
              <a:rPr lang="en-US" sz="2000" dirty="0" err="1"/>
              <a:t>size_y</a:t>
            </a:r>
            <a:r>
              <a:rPr lang="en-US" sz="2000" dirty="0"/>
              <a:t> from 10 to 450 um, step size: 20 um</a:t>
            </a:r>
          </a:p>
        </p:txBody>
      </p:sp>
    </p:spTree>
    <p:extLst>
      <p:ext uri="{BB962C8B-B14F-4D97-AF65-F5344CB8AC3E}">
        <p14:creationId xmlns:p14="http://schemas.microsoft.com/office/powerpoint/2010/main" val="3810167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A18B1-9C30-7339-A01E-5D70A836B05B}"/>
              </a:ext>
            </a:extLst>
          </p:cNvPr>
          <p:cNvSpPr>
            <a:spLocks noGrp="1"/>
          </p:cNvSpPr>
          <p:nvPr>
            <p:ph type="title"/>
          </p:nvPr>
        </p:nvSpPr>
        <p:spPr/>
        <p:txBody>
          <a:bodyPr/>
          <a:lstStyle/>
          <a:p>
            <a:r>
              <a:rPr lang="en-US" dirty="0"/>
              <a:t>Experimental Results</a:t>
            </a:r>
          </a:p>
        </p:txBody>
      </p:sp>
      <p:sp>
        <p:nvSpPr>
          <p:cNvPr id="4" name="Content Placeholder 2">
            <a:extLst>
              <a:ext uri="{FF2B5EF4-FFF2-40B4-BE49-F238E27FC236}">
                <a16:creationId xmlns:a16="http://schemas.microsoft.com/office/drawing/2014/main" id="{DB6261D2-C943-A15C-4EF2-D59A053ECA97}"/>
              </a:ext>
            </a:extLst>
          </p:cNvPr>
          <p:cNvSpPr>
            <a:spLocks noGrp="1"/>
          </p:cNvSpPr>
          <p:nvPr>
            <p:ph idx="1"/>
          </p:nvPr>
        </p:nvSpPr>
        <p:spPr>
          <a:xfrm>
            <a:off x="431489" y="822571"/>
            <a:ext cx="5029199" cy="4817696"/>
          </a:xfrm>
        </p:spPr>
        <p:txBody>
          <a:bodyPr/>
          <a:lstStyle/>
          <a:p>
            <a:r>
              <a:rPr lang="en-US" sz="2000" dirty="0"/>
              <a:t>For each </a:t>
            </a:r>
            <a:r>
              <a:rPr lang="en-US" sz="2000" dirty="0" err="1"/>
              <a:t>tile_size</a:t>
            </a:r>
            <a:r>
              <a:rPr lang="en-US" sz="2000" dirty="0"/>
              <a:t> run, we have:</a:t>
            </a:r>
          </a:p>
          <a:p>
            <a:pPr lvl="1"/>
            <a:r>
              <a:rPr lang="en-US" sz="2000" dirty="0"/>
              <a:t>Byte disclosure report</a:t>
            </a:r>
          </a:p>
          <a:p>
            <a:pPr lvl="1"/>
            <a:r>
              <a:rPr lang="en-US" sz="2000" dirty="0"/>
              <a:t>Probe disclosure report</a:t>
            </a:r>
          </a:p>
          <a:p>
            <a:pPr lvl="1"/>
            <a:r>
              <a:rPr lang="en-US" sz="2000" dirty="0"/>
              <a:t>Byte correlation report</a:t>
            </a:r>
          </a:p>
          <a:p>
            <a:r>
              <a:rPr lang="en-US" sz="2000" dirty="0"/>
              <a:t>Metrics</a:t>
            </a:r>
          </a:p>
        </p:txBody>
      </p:sp>
      <p:pic>
        <p:nvPicPr>
          <p:cNvPr id="5" name="Picture 4">
            <a:extLst>
              <a:ext uri="{FF2B5EF4-FFF2-40B4-BE49-F238E27FC236}">
                <a16:creationId xmlns:a16="http://schemas.microsoft.com/office/drawing/2014/main" id="{579DE0B4-C992-9E17-5ED4-F3F9F234C35D}"/>
              </a:ext>
            </a:extLst>
          </p:cNvPr>
          <p:cNvPicPr>
            <a:picLocks noChangeAspect="1"/>
          </p:cNvPicPr>
          <p:nvPr/>
        </p:nvPicPr>
        <p:blipFill>
          <a:blip r:embed="rId3"/>
          <a:stretch>
            <a:fillRect/>
          </a:stretch>
        </p:blipFill>
        <p:spPr>
          <a:xfrm>
            <a:off x="6858000" y="228600"/>
            <a:ext cx="4524572" cy="2406176"/>
          </a:xfrm>
          <a:prstGeom prst="rect">
            <a:avLst/>
          </a:prstGeom>
        </p:spPr>
      </p:pic>
      <p:sp>
        <p:nvSpPr>
          <p:cNvPr id="7" name="TextBox 6">
            <a:extLst>
              <a:ext uri="{FF2B5EF4-FFF2-40B4-BE49-F238E27FC236}">
                <a16:creationId xmlns:a16="http://schemas.microsoft.com/office/drawing/2014/main" id="{96C1AA52-6603-699A-2000-6C4240B326D3}"/>
              </a:ext>
            </a:extLst>
          </p:cNvPr>
          <p:cNvSpPr txBox="1"/>
          <p:nvPr/>
        </p:nvSpPr>
        <p:spPr>
          <a:xfrm>
            <a:off x="1194528" y="3046753"/>
            <a:ext cx="3048646" cy="369332"/>
          </a:xfrm>
          <a:prstGeom prst="rect">
            <a:avLst/>
          </a:prstGeom>
          <a:noFill/>
        </p:spPr>
        <p:txBody>
          <a:bodyPr wrap="square">
            <a:spAutoFit/>
          </a:bodyPr>
          <a:lstStyle/>
          <a:p>
            <a:pPr lvl="1"/>
            <a:r>
              <a:rPr lang="en-US" sz="1800" dirty="0"/>
              <a:t>Byte disclosure report</a:t>
            </a:r>
          </a:p>
        </p:txBody>
      </p:sp>
      <p:pic>
        <p:nvPicPr>
          <p:cNvPr id="9" name="Picture 8">
            <a:extLst>
              <a:ext uri="{FF2B5EF4-FFF2-40B4-BE49-F238E27FC236}">
                <a16:creationId xmlns:a16="http://schemas.microsoft.com/office/drawing/2014/main" id="{69D9E12A-5C4D-AAF2-C372-E1F2249EAF3A}"/>
              </a:ext>
            </a:extLst>
          </p:cNvPr>
          <p:cNvPicPr>
            <a:picLocks noChangeAspect="1"/>
          </p:cNvPicPr>
          <p:nvPr/>
        </p:nvPicPr>
        <p:blipFill>
          <a:blip r:embed="rId4"/>
          <a:stretch>
            <a:fillRect/>
          </a:stretch>
        </p:blipFill>
        <p:spPr>
          <a:xfrm>
            <a:off x="374158" y="3429000"/>
            <a:ext cx="5487166" cy="2372056"/>
          </a:xfrm>
          <a:prstGeom prst="rect">
            <a:avLst/>
          </a:prstGeom>
        </p:spPr>
      </p:pic>
      <p:sp>
        <p:nvSpPr>
          <p:cNvPr id="11" name="TextBox 10">
            <a:extLst>
              <a:ext uri="{FF2B5EF4-FFF2-40B4-BE49-F238E27FC236}">
                <a16:creationId xmlns:a16="http://schemas.microsoft.com/office/drawing/2014/main" id="{BFB1A4D0-23C9-8176-3F6C-1C1B93E933B7}"/>
              </a:ext>
            </a:extLst>
          </p:cNvPr>
          <p:cNvSpPr txBox="1"/>
          <p:nvPr/>
        </p:nvSpPr>
        <p:spPr>
          <a:xfrm>
            <a:off x="7096463" y="3314685"/>
            <a:ext cx="4038600" cy="369332"/>
          </a:xfrm>
          <a:prstGeom prst="rect">
            <a:avLst/>
          </a:prstGeom>
          <a:noFill/>
        </p:spPr>
        <p:txBody>
          <a:bodyPr wrap="square">
            <a:spAutoFit/>
          </a:bodyPr>
          <a:lstStyle/>
          <a:p>
            <a:pPr lvl="1"/>
            <a:r>
              <a:rPr lang="en-US" sz="1800" dirty="0"/>
              <a:t>Probe disclosure report</a:t>
            </a:r>
          </a:p>
        </p:txBody>
      </p:sp>
      <p:grpSp>
        <p:nvGrpSpPr>
          <p:cNvPr id="16" name="Group 15">
            <a:extLst>
              <a:ext uri="{FF2B5EF4-FFF2-40B4-BE49-F238E27FC236}">
                <a16:creationId xmlns:a16="http://schemas.microsoft.com/office/drawing/2014/main" id="{6A41E366-C768-5107-C190-CA06381DDDC9}"/>
              </a:ext>
            </a:extLst>
          </p:cNvPr>
          <p:cNvGrpSpPr/>
          <p:nvPr/>
        </p:nvGrpSpPr>
        <p:grpSpPr>
          <a:xfrm>
            <a:off x="6410286" y="3816740"/>
            <a:ext cx="5410955" cy="1971951"/>
            <a:chOff x="6410286" y="3816740"/>
            <a:chExt cx="5410955" cy="1971951"/>
          </a:xfrm>
        </p:grpSpPr>
        <p:pic>
          <p:nvPicPr>
            <p:cNvPr id="13" name="Picture 12">
              <a:extLst>
                <a:ext uri="{FF2B5EF4-FFF2-40B4-BE49-F238E27FC236}">
                  <a16:creationId xmlns:a16="http://schemas.microsoft.com/office/drawing/2014/main" id="{EDA9817D-5ED5-E0AD-F564-40B855CD26FC}"/>
                </a:ext>
              </a:extLst>
            </p:cNvPr>
            <p:cNvPicPr>
              <a:picLocks noChangeAspect="1"/>
            </p:cNvPicPr>
            <p:nvPr/>
          </p:nvPicPr>
          <p:blipFill>
            <a:blip r:embed="rId5"/>
            <a:stretch>
              <a:fillRect/>
            </a:stretch>
          </p:blipFill>
          <p:spPr>
            <a:xfrm>
              <a:off x="6438866" y="4007267"/>
              <a:ext cx="5353797" cy="1781424"/>
            </a:xfrm>
            <a:prstGeom prst="rect">
              <a:avLst/>
            </a:prstGeom>
          </p:spPr>
        </p:pic>
        <p:pic>
          <p:nvPicPr>
            <p:cNvPr id="15" name="Picture 14">
              <a:extLst>
                <a:ext uri="{FF2B5EF4-FFF2-40B4-BE49-F238E27FC236}">
                  <a16:creationId xmlns:a16="http://schemas.microsoft.com/office/drawing/2014/main" id="{8133FBFE-8563-01A0-7728-B67F8A59C83C}"/>
                </a:ext>
              </a:extLst>
            </p:cNvPr>
            <p:cNvPicPr>
              <a:picLocks noChangeAspect="1"/>
            </p:cNvPicPr>
            <p:nvPr/>
          </p:nvPicPr>
          <p:blipFill>
            <a:blip r:embed="rId6"/>
            <a:stretch>
              <a:fillRect/>
            </a:stretch>
          </p:blipFill>
          <p:spPr>
            <a:xfrm>
              <a:off x="6410286" y="3816740"/>
              <a:ext cx="5410955" cy="190527"/>
            </a:xfrm>
            <a:prstGeom prst="rect">
              <a:avLst/>
            </a:prstGeom>
          </p:spPr>
        </p:pic>
      </p:grpSp>
      <p:sp>
        <p:nvSpPr>
          <p:cNvPr id="20" name="TextBox 19">
            <a:extLst>
              <a:ext uri="{FF2B5EF4-FFF2-40B4-BE49-F238E27FC236}">
                <a16:creationId xmlns:a16="http://schemas.microsoft.com/office/drawing/2014/main" id="{8E99C9AE-281C-A643-26EB-E1CF221E3616}"/>
              </a:ext>
            </a:extLst>
          </p:cNvPr>
          <p:cNvSpPr txBox="1"/>
          <p:nvPr/>
        </p:nvSpPr>
        <p:spPr>
          <a:xfrm>
            <a:off x="7543800" y="2605398"/>
            <a:ext cx="3042970" cy="369332"/>
          </a:xfrm>
          <a:prstGeom prst="rect">
            <a:avLst/>
          </a:prstGeom>
          <a:noFill/>
        </p:spPr>
        <p:txBody>
          <a:bodyPr wrap="square">
            <a:spAutoFit/>
          </a:bodyPr>
          <a:lstStyle/>
          <a:p>
            <a:pPr lvl="1"/>
            <a:r>
              <a:rPr lang="en-US" sz="1800" dirty="0"/>
              <a:t>Byte correlation report</a:t>
            </a:r>
          </a:p>
        </p:txBody>
      </p:sp>
      <p:pic>
        <p:nvPicPr>
          <p:cNvPr id="22" name="Picture 21">
            <a:extLst>
              <a:ext uri="{FF2B5EF4-FFF2-40B4-BE49-F238E27FC236}">
                <a16:creationId xmlns:a16="http://schemas.microsoft.com/office/drawing/2014/main" id="{38EF57B0-71A4-E02C-414C-60CAD5D64114}"/>
              </a:ext>
            </a:extLst>
          </p:cNvPr>
          <p:cNvPicPr>
            <a:picLocks noChangeAspect="1"/>
          </p:cNvPicPr>
          <p:nvPr/>
        </p:nvPicPr>
        <p:blipFill>
          <a:blip r:embed="rId7"/>
          <a:stretch>
            <a:fillRect/>
          </a:stretch>
        </p:blipFill>
        <p:spPr>
          <a:xfrm>
            <a:off x="2523568" y="2370706"/>
            <a:ext cx="3991532" cy="609685"/>
          </a:xfrm>
          <a:prstGeom prst="rect">
            <a:avLst/>
          </a:prstGeom>
        </p:spPr>
      </p:pic>
    </p:spTree>
    <p:extLst>
      <p:ext uri="{BB962C8B-B14F-4D97-AF65-F5344CB8AC3E}">
        <p14:creationId xmlns:p14="http://schemas.microsoft.com/office/powerpoint/2010/main" val="2202101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4">
            <a:extLst>
              <a:ext uri="{FF2B5EF4-FFF2-40B4-BE49-F238E27FC236}">
                <a16:creationId xmlns:a16="http://schemas.microsoft.com/office/drawing/2014/main" id="{693A723E-8DFC-EFFD-D0A2-2710134F6B98}"/>
              </a:ext>
            </a:extLst>
          </p:cNvPr>
          <p:cNvSpPr>
            <a:spLocks noGrp="1"/>
          </p:cNvSpPr>
          <p:nvPr>
            <p:ph type="title"/>
          </p:nvPr>
        </p:nvSpPr>
        <p:spPr>
          <a:xfrm>
            <a:off x="609601" y="148581"/>
            <a:ext cx="11500103" cy="845837"/>
          </a:xfrm>
        </p:spPr>
        <p:txBody>
          <a:bodyPr/>
          <a:lstStyle/>
          <a:p>
            <a:r>
              <a:rPr lang="en-US" altLang="zh-CN" sz="2800" b="0" dirty="0" err="1">
                <a:solidFill>
                  <a:schemeClr val="tx1"/>
                </a:solidFill>
              </a:rPr>
              <a:t>OptiSLang</a:t>
            </a:r>
            <a:r>
              <a:rPr lang="en-US" altLang="zh-CN" sz="2800" b="0" dirty="0">
                <a:solidFill>
                  <a:schemeClr val="tx1"/>
                </a:solidFill>
              </a:rPr>
              <a:t> Flow - Apply Solver Wizard</a:t>
            </a:r>
          </a:p>
        </p:txBody>
      </p:sp>
      <p:sp>
        <p:nvSpPr>
          <p:cNvPr id="22" name="内容占位符 8">
            <a:extLst>
              <a:ext uri="{FF2B5EF4-FFF2-40B4-BE49-F238E27FC236}">
                <a16:creationId xmlns:a16="http://schemas.microsoft.com/office/drawing/2014/main" id="{F08CC962-48C8-DDC3-39DC-EE71414E749D}"/>
              </a:ext>
            </a:extLst>
          </p:cNvPr>
          <p:cNvSpPr>
            <a:spLocks noGrp="1"/>
          </p:cNvSpPr>
          <p:nvPr>
            <p:ph idx="1"/>
          </p:nvPr>
        </p:nvSpPr>
        <p:spPr>
          <a:xfrm>
            <a:off x="398426" y="960136"/>
            <a:ext cx="5468973" cy="5334000"/>
          </a:xfrm>
        </p:spPr>
        <p:txBody>
          <a:bodyPr>
            <a:normAutofit/>
          </a:bodyPr>
          <a:lstStyle/>
          <a:p>
            <a:r>
              <a:rPr lang="en-US" altLang="zh-CN" sz="2000" dirty="0"/>
              <a:t>Python script as a solver</a:t>
            </a:r>
          </a:p>
          <a:p>
            <a:pPr lvl="1"/>
            <a:r>
              <a:rPr lang="en-US" altLang="zh-CN" sz="1600" dirty="0"/>
              <a:t>Captures each features &amp; labels’ value into variables</a:t>
            </a:r>
          </a:p>
          <a:p>
            <a:pPr lvl="1"/>
            <a:r>
              <a:rPr lang="en-US" altLang="zh-CN" sz="1600" dirty="0"/>
              <a:t>No need to print or output these values to any files, because </a:t>
            </a:r>
            <a:r>
              <a:rPr lang="en-US" altLang="zh-CN" sz="1600" dirty="0" err="1"/>
              <a:t>optiSLang</a:t>
            </a:r>
            <a:r>
              <a:rPr lang="en-US" altLang="zh-CN" sz="1600" dirty="0"/>
              <a:t> can identify them, as long as you have an independent naming for each.</a:t>
            </a:r>
          </a:p>
          <a:p>
            <a:r>
              <a:rPr lang="en-US" altLang="zh-CN" sz="2000" dirty="0"/>
              <a:t>Parameter (feature)</a:t>
            </a:r>
          </a:p>
          <a:p>
            <a:pPr lvl="1"/>
            <a:r>
              <a:rPr lang="en-US" altLang="zh-CN" sz="1600" dirty="0" err="1"/>
              <a:t>Size_x</a:t>
            </a:r>
            <a:endParaRPr lang="en-US" altLang="zh-CN" sz="1600" dirty="0"/>
          </a:p>
          <a:p>
            <a:pPr lvl="1"/>
            <a:r>
              <a:rPr lang="en-US" altLang="zh-CN" sz="1600" dirty="0" err="1"/>
              <a:t>Size_y</a:t>
            </a:r>
            <a:endParaRPr lang="en-US" altLang="zh-CN" sz="1600" dirty="0"/>
          </a:p>
          <a:p>
            <a:pPr lvl="1"/>
            <a:r>
              <a:rPr lang="en-US" altLang="zh-CN" sz="1600" dirty="0"/>
              <a:t>Can add an ‘offset’ in future work</a:t>
            </a:r>
          </a:p>
          <a:p>
            <a:r>
              <a:rPr lang="en-US" altLang="zh-CN" sz="2000" dirty="0"/>
              <a:t>Responses (labels)</a:t>
            </a:r>
          </a:p>
          <a:p>
            <a:pPr lvl="1"/>
            <a:r>
              <a:rPr lang="en-US" altLang="zh-CN" sz="1600" dirty="0"/>
              <a:t>Sensitivity score for each byte</a:t>
            </a:r>
          </a:p>
          <a:p>
            <a:pPr lvl="1"/>
            <a:r>
              <a:rPr lang="en-US" altLang="zh-CN" sz="1600" dirty="0"/>
              <a:t>Mean score for all 16 bytes</a:t>
            </a:r>
          </a:p>
          <a:p>
            <a:pPr lvl="1"/>
            <a:r>
              <a:rPr lang="en-US" altLang="zh-CN" sz="1600" dirty="0"/>
              <a:t>Amount of disclosed bytes</a:t>
            </a:r>
          </a:p>
          <a:p>
            <a:pPr lvl="1"/>
            <a:endParaRPr lang="en-US" altLang="zh-CN" sz="1600" dirty="0"/>
          </a:p>
        </p:txBody>
      </p:sp>
      <p:pic>
        <p:nvPicPr>
          <p:cNvPr id="2" name="Picture 1">
            <a:extLst>
              <a:ext uri="{FF2B5EF4-FFF2-40B4-BE49-F238E27FC236}">
                <a16:creationId xmlns:a16="http://schemas.microsoft.com/office/drawing/2014/main" id="{6A5620F0-CDFE-2F0C-B67B-FF2416C64B0A}"/>
              </a:ext>
            </a:extLst>
          </p:cNvPr>
          <p:cNvPicPr>
            <a:picLocks noChangeAspect="1"/>
          </p:cNvPicPr>
          <p:nvPr/>
        </p:nvPicPr>
        <p:blipFill>
          <a:blip r:embed="rId3"/>
          <a:stretch>
            <a:fillRect/>
          </a:stretch>
        </p:blipFill>
        <p:spPr>
          <a:xfrm>
            <a:off x="4876800" y="2197282"/>
            <a:ext cx="6698220" cy="3700582"/>
          </a:xfrm>
          <a:prstGeom prst="rect">
            <a:avLst/>
          </a:prstGeom>
        </p:spPr>
      </p:pic>
    </p:spTree>
    <p:extLst>
      <p:ext uri="{BB962C8B-B14F-4D97-AF65-F5344CB8AC3E}">
        <p14:creationId xmlns:p14="http://schemas.microsoft.com/office/powerpoint/2010/main" val="3521432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4">
            <a:extLst>
              <a:ext uri="{FF2B5EF4-FFF2-40B4-BE49-F238E27FC236}">
                <a16:creationId xmlns:a16="http://schemas.microsoft.com/office/drawing/2014/main" id="{693A723E-8DFC-EFFD-D0A2-2710134F6B98}"/>
              </a:ext>
            </a:extLst>
          </p:cNvPr>
          <p:cNvSpPr>
            <a:spLocks noGrp="1"/>
          </p:cNvSpPr>
          <p:nvPr>
            <p:ph type="title"/>
          </p:nvPr>
        </p:nvSpPr>
        <p:spPr>
          <a:xfrm>
            <a:off x="609601" y="148581"/>
            <a:ext cx="11500103" cy="845837"/>
          </a:xfrm>
        </p:spPr>
        <p:txBody>
          <a:bodyPr/>
          <a:lstStyle/>
          <a:p>
            <a:r>
              <a:rPr lang="en-US" altLang="zh-CN" sz="2800" b="0" dirty="0" err="1">
                <a:solidFill>
                  <a:schemeClr val="tx1"/>
                </a:solidFill>
              </a:rPr>
              <a:t>OptiSLang</a:t>
            </a:r>
            <a:r>
              <a:rPr lang="en-US" altLang="zh-CN" sz="2800" b="0" dirty="0">
                <a:solidFill>
                  <a:schemeClr val="tx1"/>
                </a:solidFill>
              </a:rPr>
              <a:t> Flow - Apply Sensitivity and Optimization Wizard</a:t>
            </a:r>
          </a:p>
        </p:txBody>
      </p:sp>
      <p:sp>
        <p:nvSpPr>
          <p:cNvPr id="5" name="内容占位符 8">
            <a:extLst>
              <a:ext uri="{FF2B5EF4-FFF2-40B4-BE49-F238E27FC236}">
                <a16:creationId xmlns:a16="http://schemas.microsoft.com/office/drawing/2014/main" id="{61845E62-E348-016E-6B4E-2A50FC189B50}"/>
              </a:ext>
            </a:extLst>
          </p:cNvPr>
          <p:cNvSpPr>
            <a:spLocks noGrp="1"/>
          </p:cNvSpPr>
          <p:nvPr>
            <p:ph idx="1"/>
          </p:nvPr>
        </p:nvSpPr>
        <p:spPr>
          <a:xfrm>
            <a:off x="304800" y="914400"/>
            <a:ext cx="5257800" cy="5105400"/>
          </a:xfrm>
        </p:spPr>
        <p:txBody>
          <a:bodyPr>
            <a:normAutofit/>
          </a:bodyPr>
          <a:lstStyle/>
          <a:p>
            <a:r>
              <a:rPr lang="en-US" altLang="zh-CN" sz="1700" dirty="0"/>
              <a:t>Sensitivity analysis</a:t>
            </a:r>
          </a:p>
          <a:p>
            <a:pPr lvl="1"/>
            <a:r>
              <a:rPr lang="en-US" altLang="zh-CN" sz="1400" dirty="0"/>
              <a:t>Adaptive Metamodel of Optimal Prognosis (AMOP)</a:t>
            </a:r>
          </a:p>
          <a:p>
            <a:r>
              <a:rPr lang="en-US" altLang="zh-CN" sz="1800" dirty="0"/>
              <a:t>Sweep the parameter</a:t>
            </a:r>
          </a:p>
          <a:p>
            <a:pPr lvl="1"/>
            <a:r>
              <a:rPr lang="en-US" altLang="zh-CN" sz="1400" dirty="0" err="1"/>
              <a:t>size_x</a:t>
            </a:r>
            <a:r>
              <a:rPr lang="en-US" altLang="zh-CN" sz="1400" dirty="0"/>
              <a:t> and </a:t>
            </a:r>
            <a:r>
              <a:rPr lang="en-US" altLang="zh-CN" sz="1400" dirty="0" err="1"/>
              <a:t>size_y</a:t>
            </a:r>
            <a:r>
              <a:rPr lang="en-US" altLang="zh-CN" sz="1400" dirty="0"/>
              <a:t> to cover all 360 cases I have</a:t>
            </a:r>
          </a:p>
          <a:p>
            <a:r>
              <a:rPr lang="en-US" altLang="zh-CN" sz="1800" dirty="0"/>
              <a:t>Optimization</a:t>
            </a:r>
          </a:p>
          <a:p>
            <a:pPr lvl="1"/>
            <a:r>
              <a:rPr lang="en-US" altLang="zh-CN" sz="1400" dirty="0"/>
              <a:t>Naturally inspired: evolutionary algorithm</a:t>
            </a:r>
          </a:p>
          <a:p>
            <a:pPr lvl="1"/>
            <a:r>
              <a:rPr lang="en-US" altLang="zh-CN" sz="1400" dirty="0"/>
              <a:t>Other available algorithms</a:t>
            </a:r>
          </a:p>
          <a:p>
            <a:r>
              <a:rPr lang="en-US" altLang="zh-CN" sz="1800" dirty="0"/>
              <a:t>Set the objective</a:t>
            </a:r>
          </a:p>
          <a:p>
            <a:pPr lvl="1"/>
            <a:r>
              <a:rPr lang="en-US" altLang="zh-CN" sz="1400" dirty="0"/>
              <a:t>Maximize the number of disclosed bytes</a:t>
            </a:r>
          </a:p>
          <a:p>
            <a:pPr lvl="1"/>
            <a:r>
              <a:rPr lang="en-US" altLang="zh-CN" sz="1400" dirty="0"/>
              <a:t>Can be easily changed to any other goal</a:t>
            </a:r>
          </a:p>
          <a:p>
            <a:r>
              <a:rPr lang="en-US" altLang="zh-CN" sz="1800" dirty="0"/>
              <a:t>What this will help? – to my understanding</a:t>
            </a:r>
          </a:p>
          <a:p>
            <a:pPr lvl="1"/>
            <a:r>
              <a:rPr lang="en-US" altLang="zh-CN" sz="1400" dirty="0"/>
              <a:t>Predict the results of any other given </a:t>
            </a:r>
            <a:r>
              <a:rPr lang="en-US" altLang="zh-CN" sz="1400" dirty="0" err="1"/>
              <a:t>tile_size</a:t>
            </a:r>
            <a:r>
              <a:rPr lang="en-US" altLang="zh-CN" sz="1400" dirty="0"/>
              <a:t> arrangements</a:t>
            </a:r>
          </a:p>
          <a:p>
            <a:pPr lvl="1"/>
            <a:r>
              <a:rPr lang="en-US" altLang="zh-CN" sz="1400" dirty="0"/>
              <a:t>If integrate the RHSC Security run and set an optimization goal, will probably save much run time, and outputs a trained model</a:t>
            </a:r>
          </a:p>
          <a:p>
            <a:pPr lvl="1"/>
            <a:r>
              <a:rPr lang="en-US" altLang="zh-CN" sz="1400" dirty="0"/>
              <a:t>Machine-learning rookies like me</a:t>
            </a:r>
          </a:p>
        </p:txBody>
      </p:sp>
      <p:sp>
        <p:nvSpPr>
          <p:cNvPr id="6" name="TextBox 5">
            <a:extLst>
              <a:ext uri="{FF2B5EF4-FFF2-40B4-BE49-F238E27FC236}">
                <a16:creationId xmlns:a16="http://schemas.microsoft.com/office/drawing/2014/main" id="{5124D22B-B0C9-AA67-CD4E-39BF0718ED09}"/>
              </a:ext>
            </a:extLst>
          </p:cNvPr>
          <p:cNvSpPr txBox="1"/>
          <p:nvPr/>
        </p:nvSpPr>
        <p:spPr>
          <a:xfrm>
            <a:off x="6616487" y="5330409"/>
            <a:ext cx="4191000" cy="646331"/>
          </a:xfrm>
          <a:prstGeom prst="rect">
            <a:avLst/>
          </a:prstGeom>
          <a:noFill/>
        </p:spPr>
        <p:txBody>
          <a:bodyPr wrap="square">
            <a:spAutoFit/>
          </a:bodyPr>
          <a:lstStyle/>
          <a:p>
            <a:pPr lvl="1"/>
            <a:r>
              <a:rPr lang="en-US" sz="1800" dirty="0"/>
              <a:t># of disclosed bytes plotte</a:t>
            </a:r>
            <a:r>
              <a:rPr lang="en-US" dirty="0"/>
              <a:t>d over </a:t>
            </a:r>
          </a:p>
          <a:p>
            <a:pPr lvl="1"/>
            <a:r>
              <a:rPr lang="en-US" dirty="0"/>
              <a:t>tile size x, size y</a:t>
            </a:r>
            <a:endParaRPr lang="en-US" sz="1800" dirty="0"/>
          </a:p>
        </p:txBody>
      </p:sp>
      <p:pic>
        <p:nvPicPr>
          <p:cNvPr id="3" name="Picture 2">
            <a:extLst>
              <a:ext uri="{FF2B5EF4-FFF2-40B4-BE49-F238E27FC236}">
                <a16:creationId xmlns:a16="http://schemas.microsoft.com/office/drawing/2014/main" id="{D0052CAE-1AF3-CE0B-9A3C-622C5375079E}"/>
              </a:ext>
            </a:extLst>
          </p:cNvPr>
          <p:cNvPicPr>
            <a:picLocks noChangeAspect="1"/>
          </p:cNvPicPr>
          <p:nvPr/>
        </p:nvPicPr>
        <p:blipFill>
          <a:blip r:embed="rId3"/>
          <a:stretch>
            <a:fillRect/>
          </a:stretch>
        </p:blipFill>
        <p:spPr>
          <a:xfrm>
            <a:off x="6629402" y="758407"/>
            <a:ext cx="4436104" cy="4572002"/>
          </a:xfrm>
          <a:prstGeom prst="rect">
            <a:avLst/>
          </a:prstGeom>
        </p:spPr>
      </p:pic>
    </p:spTree>
    <p:extLst>
      <p:ext uri="{BB962C8B-B14F-4D97-AF65-F5344CB8AC3E}">
        <p14:creationId xmlns:p14="http://schemas.microsoft.com/office/powerpoint/2010/main" val="1680574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4">
            <a:extLst>
              <a:ext uri="{FF2B5EF4-FFF2-40B4-BE49-F238E27FC236}">
                <a16:creationId xmlns:a16="http://schemas.microsoft.com/office/drawing/2014/main" id="{693A723E-8DFC-EFFD-D0A2-2710134F6B98}"/>
              </a:ext>
            </a:extLst>
          </p:cNvPr>
          <p:cNvSpPr>
            <a:spLocks noGrp="1"/>
          </p:cNvSpPr>
          <p:nvPr>
            <p:ph type="title"/>
          </p:nvPr>
        </p:nvSpPr>
        <p:spPr>
          <a:xfrm>
            <a:off x="609601" y="148581"/>
            <a:ext cx="11500103" cy="845837"/>
          </a:xfrm>
        </p:spPr>
        <p:txBody>
          <a:bodyPr/>
          <a:lstStyle/>
          <a:p>
            <a:r>
              <a:rPr lang="en-US" altLang="zh-CN" sz="2800" b="0" dirty="0" err="1">
                <a:solidFill>
                  <a:schemeClr val="tx1"/>
                </a:solidFill>
              </a:rPr>
              <a:t>OptiSLang</a:t>
            </a:r>
            <a:r>
              <a:rPr lang="en-US" altLang="zh-CN" sz="2800" b="0" dirty="0">
                <a:solidFill>
                  <a:schemeClr val="tx1"/>
                </a:solidFill>
              </a:rPr>
              <a:t> Flow - Apply Sensitivity and Optimization Wizard</a:t>
            </a:r>
          </a:p>
        </p:txBody>
      </p:sp>
      <p:sp>
        <p:nvSpPr>
          <p:cNvPr id="6" name="TextBox 5">
            <a:extLst>
              <a:ext uri="{FF2B5EF4-FFF2-40B4-BE49-F238E27FC236}">
                <a16:creationId xmlns:a16="http://schemas.microsoft.com/office/drawing/2014/main" id="{5124D22B-B0C9-AA67-CD4E-39BF0718ED09}"/>
              </a:ext>
            </a:extLst>
          </p:cNvPr>
          <p:cNvSpPr txBox="1"/>
          <p:nvPr/>
        </p:nvSpPr>
        <p:spPr>
          <a:xfrm>
            <a:off x="6934200" y="5642392"/>
            <a:ext cx="4191000" cy="369332"/>
          </a:xfrm>
          <a:prstGeom prst="rect">
            <a:avLst/>
          </a:prstGeom>
          <a:noFill/>
        </p:spPr>
        <p:txBody>
          <a:bodyPr wrap="square">
            <a:spAutoFit/>
          </a:bodyPr>
          <a:lstStyle/>
          <a:p>
            <a:pPr lvl="1"/>
            <a:r>
              <a:rPr lang="en-US" sz="1800" dirty="0"/>
              <a:t>Sensitivity score of byte 0 </a:t>
            </a:r>
          </a:p>
        </p:txBody>
      </p:sp>
      <p:sp>
        <p:nvSpPr>
          <p:cNvPr id="7" name="TextBox 6">
            <a:extLst>
              <a:ext uri="{FF2B5EF4-FFF2-40B4-BE49-F238E27FC236}">
                <a16:creationId xmlns:a16="http://schemas.microsoft.com/office/drawing/2014/main" id="{5087CA0E-3A4D-7040-B919-B770429DD62E}"/>
              </a:ext>
            </a:extLst>
          </p:cNvPr>
          <p:cNvSpPr txBox="1"/>
          <p:nvPr/>
        </p:nvSpPr>
        <p:spPr>
          <a:xfrm>
            <a:off x="1066800" y="5376575"/>
            <a:ext cx="4191000" cy="646331"/>
          </a:xfrm>
          <a:prstGeom prst="rect">
            <a:avLst/>
          </a:prstGeom>
          <a:noFill/>
        </p:spPr>
        <p:txBody>
          <a:bodyPr wrap="square">
            <a:spAutoFit/>
          </a:bodyPr>
          <a:lstStyle/>
          <a:p>
            <a:pPr lvl="1"/>
            <a:r>
              <a:rPr lang="en-US" sz="1800" dirty="0" err="1"/>
              <a:t>mean_sensitivity</a:t>
            </a:r>
            <a:r>
              <a:rPr lang="en-US" dirty="0" err="1"/>
              <a:t>_</a:t>
            </a:r>
            <a:r>
              <a:rPr lang="en-US" sz="1800" dirty="0" err="1"/>
              <a:t>score</a:t>
            </a:r>
            <a:r>
              <a:rPr lang="en-US" sz="1800" dirty="0"/>
              <a:t> </a:t>
            </a:r>
          </a:p>
          <a:p>
            <a:pPr lvl="1"/>
            <a:r>
              <a:rPr lang="en-US" sz="1800" dirty="0"/>
              <a:t>plotte</a:t>
            </a:r>
            <a:r>
              <a:rPr lang="en-US" dirty="0"/>
              <a:t>d over tile size x, size y</a:t>
            </a:r>
            <a:endParaRPr lang="en-US" sz="1800" dirty="0"/>
          </a:p>
        </p:txBody>
      </p:sp>
      <p:pic>
        <p:nvPicPr>
          <p:cNvPr id="9" name="Picture 8">
            <a:extLst>
              <a:ext uri="{FF2B5EF4-FFF2-40B4-BE49-F238E27FC236}">
                <a16:creationId xmlns:a16="http://schemas.microsoft.com/office/drawing/2014/main" id="{90A78E19-8EFD-5037-380F-C3EB83806183}"/>
              </a:ext>
            </a:extLst>
          </p:cNvPr>
          <p:cNvPicPr>
            <a:picLocks noChangeAspect="1"/>
          </p:cNvPicPr>
          <p:nvPr/>
        </p:nvPicPr>
        <p:blipFill>
          <a:blip r:embed="rId3"/>
          <a:stretch>
            <a:fillRect/>
          </a:stretch>
        </p:blipFill>
        <p:spPr>
          <a:xfrm>
            <a:off x="908273" y="682208"/>
            <a:ext cx="4508054" cy="4724400"/>
          </a:xfrm>
          <a:prstGeom prst="rect">
            <a:avLst/>
          </a:prstGeom>
        </p:spPr>
      </p:pic>
      <p:pic>
        <p:nvPicPr>
          <p:cNvPr id="11" name="Picture 10">
            <a:extLst>
              <a:ext uri="{FF2B5EF4-FFF2-40B4-BE49-F238E27FC236}">
                <a16:creationId xmlns:a16="http://schemas.microsoft.com/office/drawing/2014/main" id="{8C4F3E38-D8E0-28B2-0CB8-7CD4F4CA285D}"/>
              </a:ext>
            </a:extLst>
          </p:cNvPr>
          <p:cNvPicPr>
            <a:picLocks noChangeAspect="1"/>
          </p:cNvPicPr>
          <p:nvPr/>
        </p:nvPicPr>
        <p:blipFill>
          <a:blip r:embed="rId4"/>
          <a:stretch>
            <a:fillRect/>
          </a:stretch>
        </p:blipFill>
        <p:spPr>
          <a:xfrm>
            <a:off x="6293381" y="682208"/>
            <a:ext cx="4965807" cy="5029200"/>
          </a:xfrm>
          <a:prstGeom prst="rect">
            <a:avLst/>
          </a:prstGeom>
        </p:spPr>
      </p:pic>
    </p:spTree>
    <p:extLst>
      <p:ext uri="{BB962C8B-B14F-4D97-AF65-F5344CB8AC3E}">
        <p14:creationId xmlns:p14="http://schemas.microsoft.com/office/powerpoint/2010/main" val="3558361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4">
            <a:extLst>
              <a:ext uri="{FF2B5EF4-FFF2-40B4-BE49-F238E27FC236}">
                <a16:creationId xmlns:a16="http://schemas.microsoft.com/office/drawing/2014/main" id="{693A723E-8DFC-EFFD-D0A2-2710134F6B98}"/>
              </a:ext>
            </a:extLst>
          </p:cNvPr>
          <p:cNvSpPr>
            <a:spLocks noGrp="1"/>
          </p:cNvSpPr>
          <p:nvPr>
            <p:ph type="title"/>
          </p:nvPr>
        </p:nvSpPr>
        <p:spPr>
          <a:xfrm>
            <a:off x="609601" y="148581"/>
            <a:ext cx="11500103" cy="845837"/>
          </a:xfrm>
        </p:spPr>
        <p:txBody>
          <a:bodyPr/>
          <a:lstStyle/>
          <a:p>
            <a:r>
              <a:rPr lang="en-US" altLang="zh-CN" sz="2800" b="0" dirty="0" err="1">
                <a:solidFill>
                  <a:schemeClr val="tx1"/>
                </a:solidFill>
              </a:rPr>
              <a:t>OptiSLang</a:t>
            </a:r>
            <a:r>
              <a:rPr lang="en-US" altLang="zh-CN" sz="2800" b="0" dirty="0">
                <a:solidFill>
                  <a:schemeClr val="tx1"/>
                </a:solidFill>
              </a:rPr>
              <a:t> Flow - Apply Sensitivity and Optimization Wizard</a:t>
            </a:r>
          </a:p>
        </p:txBody>
      </p:sp>
      <p:sp>
        <p:nvSpPr>
          <p:cNvPr id="5" name="内容占位符 8">
            <a:extLst>
              <a:ext uri="{FF2B5EF4-FFF2-40B4-BE49-F238E27FC236}">
                <a16:creationId xmlns:a16="http://schemas.microsoft.com/office/drawing/2014/main" id="{61845E62-E348-016E-6B4E-2A50FC189B50}"/>
              </a:ext>
            </a:extLst>
          </p:cNvPr>
          <p:cNvSpPr>
            <a:spLocks noGrp="1"/>
          </p:cNvSpPr>
          <p:nvPr>
            <p:ph idx="1"/>
          </p:nvPr>
        </p:nvSpPr>
        <p:spPr>
          <a:xfrm>
            <a:off x="304800" y="914400"/>
            <a:ext cx="5257800" cy="5105400"/>
          </a:xfrm>
        </p:spPr>
        <p:txBody>
          <a:bodyPr>
            <a:normAutofit/>
          </a:bodyPr>
          <a:lstStyle/>
          <a:p>
            <a:r>
              <a:rPr lang="en-US" altLang="zh-CN" sz="1700" dirty="0"/>
              <a:t>Sensitivity analysis</a:t>
            </a:r>
          </a:p>
          <a:p>
            <a:pPr lvl="1"/>
            <a:r>
              <a:rPr lang="en-US" altLang="zh-CN" sz="1400" dirty="0"/>
              <a:t>Adaptive Metamodel of Optimal Prognosis (AMOP)</a:t>
            </a:r>
          </a:p>
          <a:p>
            <a:r>
              <a:rPr lang="en-US" altLang="zh-CN" sz="1800" dirty="0"/>
              <a:t>Sweep the parameter</a:t>
            </a:r>
          </a:p>
          <a:p>
            <a:pPr lvl="1"/>
            <a:r>
              <a:rPr lang="en-US" altLang="zh-CN" sz="1400" dirty="0" err="1"/>
              <a:t>size_x</a:t>
            </a:r>
            <a:r>
              <a:rPr lang="en-US" altLang="zh-CN" sz="1400" dirty="0"/>
              <a:t> and </a:t>
            </a:r>
            <a:r>
              <a:rPr lang="en-US" altLang="zh-CN" sz="1400" dirty="0" err="1"/>
              <a:t>size_y</a:t>
            </a:r>
            <a:r>
              <a:rPr lang="en-US" altLang="zh-CN" sz="1400" dirty="0"/>
              <a:t> to cover all 360 cases I have</a:t>
            </a:r>
          </a:p>
          <a:p>
            <a:r>
              <a:rPr lang="en-US" altLang="zh-CN" sz="1800" dirty="0"/>
              <a:t>Optimization</a:t>
            </a:r>
          </a:p>
          <a:p>
            <a:pPr lvl="1"/>
            <a:r>
              <a:rPr lang="en-US" altLang="zh-CN" sz="1400" dirty="0"/>
              <a:t>Naturally inspired: evolutionary algorithm</a:t>
            </a:r>
          </a:p>
          <a:p>
            <a:pPr lvl="1"/>
            <a:r>
              <a:rPr lang="en-US" altLang="zh-CN" sz="1400" dirty="0"/>
              <a:t>Other available algorithms</a:t>
            </a:r>
          </a:p>
          <a:p>
            <a:r>
              <a:rPr lang="en-US" altLang="zh-CN" sz="1800" dirty="0"/>
              <a:t>Set the objective</a:t>
            </a:r>
          </a:p>
          <a:p>
            <a:pPr lvl="1"/>
            <a:r>
              <a:rPr lang="en-US" altLang="zh-CN" sz="1400" dirty="0"/>
              <a:t>Maximize the number of disclosed bytes</a:t>
            </a:r>
          </a:p>
          <a:p>
            <a:pPr lvl="1"/>
            <a:r>
              <a:rPr lang="en-US" altLang="zh-CN" sz="1400" dirty="0"/>
              <a:t>Can be easily changed to any other goal</a:t>
            </a:r>
          </a:p>
          <a:p>
            <a:r>
              <a:rPr lang="en-US" altLang="zh-CN" sz="1800" dirty="0"/>
              <a:t>What this will help? – to my understanding</a:t>
            </a:r>
          </a:p>
          <a:p>
            <a:pPr lvl="1"/>
            <a:r>
              <a:rPr lang="en-US" altLang="zh-CN" sz="1400" dirty="0"/>
              <a:t>Predict the results of any other given </a:t>
            </a:r>
            <a:r>
              <a:rPr lang="en-US" altLang="zh-CN" sz="1400" dirty="0" err="1"/>
              <a:t>tile_size</a:t>
            </a:r>
            <a:r>
              <a:rPr lang="en-US" altLang="zh-CN" sz="1400" dirty="0"/>
              <a:t> arrangements</a:t>
            </a:r>
          </a:p>
          <a:p>
            <a:pPr lvl="1"/>
            <a:r>
              <a:rPr lang="en-US" altLang="zh-CN" sz="1400" dirty="0"/>
              <a:t>If integrate the RHSC Security run and set an optimization goal, will probably save much run time, and outputs a trained model</a:t>
            </a:r>
          </a:p>
          <a:p>
            <a:pPr lvl="1"/>
            <a:r>
              <a:rPr lang="en-US" altLang="zh-CN" sz="1400" dirty="0"/>
              <a:t>Machine-learning rookies like me</a:t>
            </a:r>
          </a:p>
        </p:txBody>
      </p:sp>
      <p:pic>
        <p:nvPicPr>
          <p:cNvPr id="4" name="Picture 3">
            <a:extLst>
              <a:ext uri="{FF2B5EF4-FFF2-40B4-BE49-F238E27FC236}">
                <a16:creationId xmlns:a16="http://schemas.microsoft.com/office/drawing/2014/main" id="{65DFC165-A60B-1C4F-272E-8A52B833192F}"/>
              </a:ext>
            </a:extLst>
          </p:cNvPr>
          <p:cNvPicPr>
            <a:picLocks noChangeAspect="1"/>
          </p:cNvPicPr>
          <p:nvPr/>
        </p:nvPicPr>
        <p:blipFill>
          <a:blip r:embed="rId3"/>
          <a:stretch>
            <a:fillRect/>
          </a:stretch>
        </p:blipFill>
        <p:spPr>
          <a:xfrm>
            <a:off x="6553200" y="1447800"/>
            <a:ext cx="4441478" cy="3277206"/>
          </a:xfrm>
          <a:prstGeom prst="rect">
            <a:avLst/>
          </a:prstGeom>
        </p:spPr>
      </p:pic>
      <p:sp>
        <p:nvSpPr>
          <p:cNvPr id="6" name="TextBox 5">
            <a:extLst>
              <a:ext uri="{FF2B5EF4-FFF2-40B4-BE49-F238E27FC236}">
                <a16:creationId xmlns:a16="http://schemas.microsoft.com/office/drawing/2014/main" id="{5124D22B-B0C9-AA67-CD4E-39BF0718ED09}"/>
              </a:ext>
            </a:extLst>
          </p:cNvPr>
          <p:cNvSpPr txBox="1"/>
          <p:nvPr/>
        </p:nvSpPr>
        <p:spPr>
          <a:xfrm>
            <a:off x="6336405" y="4855222"/>
            <a:ext cx="4191000" cy="646331"/>
          </a:xfrm>
          <a:prstGeom prst="rect">
            <a:avLst/>
          </a:prstGeom>
          <a:noFill/>
        </p:spPr>
        <p:txBody>
          <a:bodyPr wrap="square">
            <a:spAutoFit/>
          </a:bodyPr>
          <a:lstStyle/>
          <a:p>
            <a:pPr lvl="1"/>
            <a:r>
              <a:rPr lang="en-US" sz="1800" dirty="0"/>
              <a:t>Best tile size with optimizing goal of maximum # of disclosed bytes</a:t>
            </a:r>
          </a:p>
        </p:txBody>
      </p:sp>
    </p:spTree>
    <p:extLst>
      <p:ext uri="{BB962C8B-B14F-4D97-AF65-F5344CB8AC3E}">
        <p14:creationId xmlns:p14="http://schemas.microsoft.com/office/powerpoint/2010/main" val="716173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4">
            <a:extLst>
              <a:ext uri="{FF2B5EF4-FFF2-40B4-BE49-F238E27FC236}">
                <a16:creationId xmlns:a16="http://schemas.microsoft.com/office/drawing/2014/main" id="{693A723E-8DFC-EFFD-D0A2-2710134F6B98}"/>
              </a:ext>
            </a:extLst>
          </p:cNvPr>
          <p:cNvSpPr>
            <a:spLocks noGrp="1"/>
          </p:cNvSpPr>
          <p:nvPr>
            <p:ph type="title"/>
          </p:nvPr>
        </p:nvSpPr>
        <p:spPr>
          <a:xfrm>
            <a:off x="609601" y="148581"/>
            <a:ext cx="11500103" cy="845837"/>
          </a:xfrm>
        </p:spPr>
        <p:txBody>
          <a:bodyPr/>
          <a:lstStyle/>
          <a:p>
            <a:r>
              <a:rPr lang="en-US" altLang="zh-CN" sz="3200" b="0" dirty="0">
                <a:solidFill>
                  <a:schemeClr val="tx1"/>
                </a:solidFill>
              </a:rPr>
              <a:t>Conclusion and Future Work</a:t>
            </a:r>
            <a:endParaRPr lang="en-US" altLang="zh-CN" b="0" dirty="0">
              <a:solidFill>
                <a:schemeClr val="tx1"/>
              </a:solidFill>
            </a:endParaRPr>
          </a:p>
        </p:txBody>
      </p:sp>
      <p:sp>
        <p:nvSpPr>
          <p:cNvPr id="2" name="内容占位符 8">
            <a:extLst>
              <a:ext uri="{FF2B5EF4-FFF2-40B4-BE49-F238E27FC236}">
                <a16:creationId xmlns:a16="http://schemas.microsoft.com/office/drawing/2014/main" id="{81D72922-0DB2-0906-6598-794DCCEC020B}"/>
              </a:ext>
            </a:extLst>
          </p:cNvPr>
          <p:cNvSpPr>
            <a:spLocks noGrp="1"/>
          </p:cNvSpPr>
          <p:nvPr>
            <p:ph idx="1"/>
          </p:nvPr>
        </p:nvSpPr>
        <p:spPr>
          <a:xfrm>
            <a:off x="228600" y="1295400"/>
            <a:ext cx="11323755" cy="4267200"/>
          </a:xfrm>
        </p:spPr>
        <p:txBody>
          <a:bodyPr>
            <a:normAutofit/>
          </a:bodyPr>
          <a:lstStyle/>
          <a:p>
            <a:r>
              <a:rPr lang="en-US" altLang="zh-CN" dirty="0"/>
              <a:t>Conclusion</a:t>
            </a:r>
          </a:p>
          <a:p>
            <a:pPr lvl="1"/>
            <a:r>
              <a:rPr lang="en-US" altLang="zh-CN" dirty="0"/>
              <a:t>By modeling the photon emission behavior of NMOS, we presented a framework performing the optical side-channel analysis at layout-level of an AES chip. </a:t>
            </a:r>
          </a:p>
          <a:p>
            <a:r>
              <a:rPr lang="en-US" altLang="zh-CN" dirty="0"/>
              <a:t>The correlation between byte placement and optical side-channel leakage</a:t>
            </a:r>
          </a:p>
          <a:p>
            <a:pPr lvl="1"/>
            <a:r>
              <a:rPr lang="en-US" altLang="zh-CN" dirty="0"/>
              <a:t>Some placement features (e.g., mutual distances of FFs within a byte) can be added as sweeping parameters</a:t>
            </a:r>
          </a:p>
          <a:p>
            <a:pPr lvl="1"/>
            <a:r>
              <a:rPr lang="en-US" altLang="zh-CN" dirty="0"/>
              <a:t>There might be current coupling issues. Causing some pin current values totally in one byte’s boundary can crack another byte</a:t>
            </a:r>
          </a:p>
          <a:p>
            <a:pPr lvl="1"/>
            <a:r>
              <a:rPr lang="en-US" altLang="zh-CN" dirty="0"/>
              <a:t>The goal is to provide mitigation suggestions / security-aware placement constraints</a:t>
            </a:r>
          </a:p>
          <a:p>
            <a:r>
              <a:rPr lang="en-US" altLang="zh-CN" dirty="0"/>
              <a:t>Silicon results</a:t>
            </a:r>
          </a:p>
          <a:p>
            <a:pPr lvl="1"/>
            <a:endParaRPr lang="en-US" altLang="zh-CN" dirty="0"/>
          </a:p>
          <a:p>
            <a:pPr lvl="1"/>
            <a:endParaRPr lang="en-US" altLang="zh-CN" sz="1600" dirty="0"/>
          </a:p>
          <a:p>
            <a:endParaRPr lang="en-US" altLang="zh-CN" sz="2000" dirty="0"/>
          </a:p>
        </p:txBody>
      </p:sp>
    </p:spTree>
    <p:extLst>
      <p:ext uri="{BB962C8B-B14F-4D97-AF65-F5344CB8AC3E}">
        <p14:creationId xmlns:p14="http://schemas.microsoft.com/office/powerpoint/2010/main" val="3156998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4">
            <a:extLst>
              <a:ext uri="{FF2B5EF4-FFF2-40B4-BE49-F238E27FC236}">
                <a16:creationId xmlns:a16="http://schemas.microsoft.com/office/drawing/2014/main" id="{693A723E-8DFC-EFFD-D0A2-2710134F6B98}"/>
              </a:ext>
            </a:extLst>
          </p:cNvPr>
          <p:cNvSpPr>
            <a:spLocks noGrp="1"/>
          </p:cNvSpPr>
          <p:nvPr>
            <p:ph type="title"/>
          </p:nvPr>
        </p:nvSpPr>
        <p:spPr>
          <a:xfrm>
            <a:off x="609601" y="148581"/>
            <a:ext cx="11500103" cy="845837"/>
          </a:xfrm>
        </p:spPr>
        <p:txBody>
          <a:bodyPr/>
          <a:lstStyle/>
          <a:p>
            <a:r>
              <a:rPr lang="en-US" altLang="zh-CN" b="0" dirty="0">
                <a:solidFill>
                  <a:schemeClr val="tx1"/>
                </a:solidFill>
              </a:rPr>
              <a:t>Acknowledgement</a:t>
            </a:r>
          </a:p>
        </p:txBody>
      </p:sp>
      <p:sp>
        <p:nvSpPr>
          <p:cNvPr id="2" name="内容占位符 8">
            <a:extLst>
              <a:ext uri="{FF2B5EF4-FFF2-40B4-BE49-F238E27FC236}">
                <a16:creationId xmlns:a16="http://schemas.microsoft.com/office/drawing/2014/main" id="{81D72922-0DB2-0906-6598-794DCCEC020B}"/>
              </a:ext>
            </a:extLst>
          </p:cNvPr>
          <p:cNvSpPr>
            <a:spLocks noGrp="1"/>
          </p:cNvSpPr>
          <p:nvPr>
            <p:ph idx="1"/>
          </p:nvPr>
        </p:nvSpPr>
        <p:spPr>
          <a:xfrm>
            <a:off x="411045" y="914400"/>
            <a:ext cx="11323755" cy="4953000"/>
          </a:xfrm>
        </p:spPr>
        <p:txBody>
          <a:bodyPr>
            <a:normAutofit/>
          </a:bodyPr>
          <a:lstStyle/>
          <a:p>
            <a:r>
              <a:rPr lang="en-US" altLang="zh-CN" dirty="0"/>
              <a:t>Thanks to Norman, Lang, Sreeja for the awesome ideas, extended discussion, and tremendous help</a:t>
            </a:r>
          </a:p>
          <a:p>
            <a:r>
              <a:rPr lang="en-US" altLang="zh-CN" dirty="0"/>
              <a:t>Also thanks to Dylan and </a:t>
            </a:r>
            <a:r>
              <a:rPr lang="en-US" altLang="zh-CN" dirty="0" err="1"/>
              <a:t>Bozidar</a:t>
            </a:r>
            <a:r>
              <a:rPr lang="en-US" altLang="zh-CN" dirty="0"/>
              <a:t> on the contribution of photon emission theory and derivation of formula</a:t>
            </a:r>
          </a:p>
          <a:p>
            <a:r>
              <a:rPr lang="en-US" altLang="zh-CN" dirty="0"/>
              <a:t>Thanks to </a:t>
            </a:r>
            <a:r>
              <a:rPr lang="en-US" dirty="0"/>
              <a:t>Kazuki-</a:t>
            </a:r>
            <a:r>
              <a:rPr lang="en-US" dirty="0" err="1"/>
              <a:t>san</a:t>
            </a:r>
            <a:r>
              <a:rPr lang="en-US" dirty="0"/>
              <a:t>, Nagata-</a:t>
            </a:r>
            <a:r>
              <a:rPr lang="en-US" dirty="0" err="1"/>
              <a:t>san</a:t>
            </a:r>
            <a:r>
              <a:rPr lang="en-US" dirty="0"/>
              <a:t>, Ying, and Pramod for the Totem flow: analyzing, selecting and collecting current traces. Also, the testcase of Kobe AES.</a:t>
            </a:r>
          </a:p>
          <a:p>
            <a:r>
              <a:rPr lang="en-US" altLang="zh-CN" dirty="0"/>
              <a:t>Thanks to </a:t>
            </a:r>
            <a:r>
              <a:rPr lang="en-US" altLang="zh-CN" dirty="0" err="1"/>
              <a:t>Piin</a:t>
            </a:r>
            <a:r>
              <a:rPr lang="en-US" altLang="zh-CN" dirty="0"/>
              <a:t>-Chen, Roger on the photon image generation, and discussion on the ML work</a:t>
            </a:r>
          </a:p>
          <a:p>
            <a:r>
              <a:rPr lang="en-US" altLang="zh-CN" dirty="0"/>
              <a:t>Thanks to </a:t>
            </a:r>
            <a:r>
              <a:rPr lang="en-US" altLang="zh-CN" dirty="0" err="1"/>
              <a:t>Qiutong</a:t>
            </a:r>
            <a:r>
              <a:rPr lang="en-US" altLang="zh-CN" dirty="0"/>
              <a:t> on the discussion of understanding semiconductor physics</a:t>
            </a:r>
            <a:r>
              <a:rPr lang="zh-CN" altLang="en-US" dirty="0"/>
              <a:t>， </a:t>
            </a:r>
            <a:r>
              <a:rPr lang="en-US" altLang="zh-CN" dirty="0"/>
              <a:t>Xiang on suggestions of efficient python on tile arrangements</a:t>
            </a:r>
          </a:p>
          <a:p>
            <a:pPr lvl="1"/>
            <a:endParaRPr lang="en-US" altLang="zh-CN" sz="1600" dirty="0"/>
          </a:p>
          <a:p>
            <a:endParaRPr lang="en-US" altLang="zh-CN" sz="2000" dirty="0"/>
          </a:p>
        </p:txBody>
      </p:sp>
    </p:spTree>
    <p:extLst>
      <p:ext uri="{BB962C8B-B14F-4D97-AF65-F5344CB8AC3E}">
        <p14:creationId xmlns:p14="http://schemas.microsoft.com/office/powerpoint/2010/main" val="1350913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62AECA7-2C56-4B38-8F14-D653D70BB186}"/>
              </a:ext>
            </a:extLst>
          </p:cNvPr>
          <p:cNvSpPr>
            <a:spLocks noGrp="1"/>
          </p:cNvSpPr>
          <p:nvPr>
            <p:ph type="title"/>
          </p:nvPr>
        </p:nvSpPr>
        <p:spPr/>
        <p:txBody>
          <a:bodyPr/>
          <a:lstStyle/>
          <a:p>
            <a:r>
              <a:rPr lang="en-US" dirty="0"/>
              <a:t>Outline</a:t>
            </a:r>
          </a:p>
        </p:txBody>
      </p:sp>
      <p:sp>
        <p:nvSpPr>
          <p:cNvPr id="2" name="Text Placeholder 1">
            <a:extLst>
              <a:ext uri="{FF2B5EF4-FFF2-40B4-BE49-F238E27FC236}">
                <a16:creationId xmlns:a16="http://schemas.microsoft.com/office/drawing/2014/main" id="{5C4A579C-E75C-43F1-891D-E0A7B2FC7020}"/>
              </a:ext>
            </a:extLst>
          </p:cNvPr>
          <p:cNvSpPr>
            <a:spLocks noGrp="1"/>
          </p:cNvSpPr>
          <p:nvPr>
            <p:ph type="body" sz="quarter" idx="13"/>
          </p:nvPr>
        </p:nvSpPr>
        <p:spPr>
          <a:xfrm>
            <a:off x="457200" y="914400"/>
            <a:ext cx="11277599" cy="4419600"/>
          </a:xfrm>
        </p:spPr>
        <p:txBody>
          <a:bodyPr/>
          <a:lstStyle/>
          <a:p>
            <a:r>
              <a:rPr lang="en-US" altLang="zh-CN" dirty="0"/>
              <a:t>Backgrounds of Hardware Security, and Side-Channel attack</a:t>
            </a:r>
          </a:p>
          <a:p>
            <a:r>
              <a:rPr lang="en-US" altLang="zh-CN" dirty="0"/>
              <a:t>Motivations</a:t>
            </a:r>
          </a:p>
          <a:p>
            <a:r>
              <a:rPr lang="en-US" altLang="zh-CN" dirty="0"/>
              <a:t>Overall Framework</a:t>
            </a:r>
          </a:p>
          <a:p>
            <a:r>
              <a:rPr lang="en-US" altLang="zh-CN" dirty="0"/>
              <a:t>About AES, and Our Testcase</a:t>
            </a:r>
          </a:p>
          <a:p>
            <a:r>
              <a:rPr lang="en-US" altLang="zh-CN" dirty="0"/>
              <a:t>Totem for NMOS Current Traces</a:t>
            </a:r>
          </a:p>
          <a:p>
            <a:r>
              <a:rPr lang="en-US" altLang="zh-CN" dirty="0"/>
              <a:t>Photon Emission Modeling and Photon Image Calculation</a:t>
            </a:r>
          </a:p>
          <a:p>
            <a:r>
              <a:rPr lang="en-US" altLang="zh-CN" dirty="0"/>
              <a:t>Correlation Power Analysis Approach, on Optical Case</a:t>
            </a:r>
          </a:p>
          <a:p>
            <a:r>
              <a:rPr lang="en-US" altLang="zh-CN" dirty="0"/>
              <a:t>Experimental Results</a:t>
            </a:r>
          </a:p>
          <a:p>
            <a:r>
              <a:rPr lang="en-US" altLang="zh-CN" dirty="0"/>
              <a:t>Automated Exploration Flow with </a:t>
            </a:r>
            <a:r>
              <a:rPr lang="en-US" altLang="zh-CN" dirty="0" err="1"/>
              <a:t>optiSLang</a:t>
            </a:r>
            <a:endParaRPr lang="en-US" altLang="zh-CN" dirty="0"/>
          </a:p>
          <a:p>
            <a:r>
              <a:rPr lang="en-US" altLang="zh-CN" dirty="0"/>
              <a:t>Conclusion and Future Work</a:t>
            </a:r>
          </a:p>
        </p:txBody>
      </p:sp>
    </p:spTree>
    <p:extLst>
      <p:ext uri="{BB962C8B-B14F-4D97-AF65-F5344CB8AC3E}">
        <p14:creationId xmlns:p14="http://schemas.microsoft.com/office/powerpoint/2010/main" val="2398155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BDF24E1-43DC-5A1D-A46A-5525268C0F92}"/>
              </a:ext>
            </a:extLst>
          </p:cNvPr>
          <p:cNvSpPr txBox="1"/>
          <p:nvPr/>
        </p:nvSpPr>
        <p:spPr>
          <a:xfrm>
            <a:off x="4114800" y="2592837"/>
            <a:ext cx="3048000" cy="830997"/>
          </a:xfrm>
          <a:prstGeom prst="rect">
            <a:avLst/>
          </a:prstGeom>
          <a:noFill/>
        </p:spPr>
        <p:txBody>
          <a:bodyPr wrap="square" rtlCol="0">
            <a:spAutoFit/>
          </a:bodyPr>
          <a:lstStyle/>
          <a:p>
            <a:r>
              <a:rPr lang="en-US" sz="4800" dirty="0"/>
              <a:t>Thank you!</a:t>
            </a:r>
          </a:p>
        </p:txBody>
      </p:sp>
    </p:spTree>
    <p:extLst>
      <p:ext uri="{BB962C8B-B14F-4D97-AF65-F5344CB8AC3E}">
        <p14:creationId xmlns:p14="http://schemas.microsoft.com/office/powerpoint/2010/main" val="975826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292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BDF24E1-43DC-5A1D-A46A-5525268C0F92}"/>
              </a:ext>
            </a:extLst>
          </p:cNvPr>
          <p:cNvSpPr txBox="1"/>
          <p:nvPr/>
        </p:nvSpPr>
        <p:spPr>
          <a:xfrm>
            <a:off x="2971800" y="2438400"/>
            <a:ext cx="5334000" cy="1200329"/>
          </a:xfrm>
          <a:prstGeom prst="rect">
            <a:avLst/>
          </a:prstGeom>
          <a:noFill/>
        </p:spPr>
        <p:txBody>
          <a:bodyPr wrap="square" rtlCol="0">
            <a:spAutoFit/>
          </a:bodyPr>
          <a:lstStyle/>
          <a:p>
            <a:pPr algn="ctr"/>
            <a:r>
              <a:rPr lang="en-US" sz="3600" dirty="0"/>
              <a:t>Backup Slides:</a:t>
            </a:r>
          </a:p>
          <a:p>
            <a:pPr algn="ctr"/>
            <a:r>
              <a:rPr lang="en-US" sz="3600" dirty="0"/>
              <a:t>Photon Emission Modeling</a:t>
            </a:r>
          </a:p>
        </p:txBody>
      </p:sp>
    </p:spTree>
    <p:extLst>
      <p:ext uri="{BB962C8B-B14F-4D97-AF65-F5344CB8AC3E}">
        <p14:creationId xmlns:p14="http://schemas.microsoft.com/office/powerpoint/2010/main" val="221391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ACC24-CAB4-1F9D-A3B5-408CA62F341A}"/>
              </a:ext>
            </a:extLst>
          </p:cNvPr>
          <p:cNvSpPr>
            <a:spLocks noGrp="1"/>
          </p:cNvSpPr>
          <p:nvPr>
            <p:ph type="ctrTitle"/>
          </p:nvPr>
        </p:nvSpPr>
        <p:spPr/>
        <p:txBody>
          <a:bodyPr/>
          <a:lstStyle/>
          <a:p>
            <a:r>
              <a:rPr lang="en-US" dirty="0"/>
              <a:t>Photoemission in NMOS</a:t>
            </a:r>
          </a:p>
        </p:txBody>
      </p:sp>
      <p:sp>
        <p:nvSpPr>
          <p:cNvPr id="3" name="Subtitle 2">
            <a:extLst>
              <a:ext uri="{FF2B5EF4-FFF2-40B4-BE49-F238E27FC236}">
                <a16:creationId xmlns:a16="http://schemas.microsoft.com/office/drawing/2014/main" id="{76277634-8390-E9C1-3FBF-673430D96934}"/>
              </a:ext>
            </a:extLst>
          </p:cNvPr>
          <p:cNvSpPr>
            <a:spLocks noGrp="1"/>
          </p:cNvSpPr>
          <p:nvPr>
            <p:ph type="subTitle" idx="1"/>
          </p:nvPr>
        </p:nvSpPr>
        <p:spPr/>
        <p:txBody>
          <a:bodyPr/>
          <a:lstStyle/>
          <a:p>
            <a:r>
              <a:rPr lang="en-US" dirty="0"/>
              <a:t>Dylan McGuire, July 2023</a:t>
            </a:r>
          </a:p>
        </p:txBody>
      </p:sp>
    </p:spTree>
    <p:extLst>
      <p:ext uri="{BB962C8B-B14F-4D97-AF65-F5344CB8AC3E}">
        <p14:creationId xmlns:p14="http://schemas.microsoft.com/office/powerpoint/2010/main" val="2306998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5C4A-E7F8-3BEC-AC65-6F70E183A34C}"/>
              </a:ext>
            </a:extLst>
          </p:cNvPr>
          <p:cNvSpPr>
            <a:spLocks noGrp="1"/>
          </p:cNvSpPr>
          <p:nvPr>
            <p:ph type="title"/>
          </p:nvPr>
        </p:nvSpPr>
        <p:spPr/>
        <p:txBody>
          <a:bodyPr/>
          <a:lstStyle/>
          <a:p>
            <a:r>
              <a:rPr lang="en-US" altLang="zh-CN" dirty="0"/>
              <a:t>Photon Emission Modeling</a:t>
            </a:r>
            <a:endParaRPr lang="en-US" dirty="0"/>
          </a:p>
        </p:txBody>
      </p:sp>
      <p:sp>
        <p:nvSpPr>
          <p:cNvPr id="3" name="Content Placeholder 2">
            <a:extLst>
              <a:ext uri="{FF2B5EF4-FFF2-40B4-BE49-F238E27FC236}">
                <a16:creationId xmlns:a16="http://schemas.microsoft.com/office/drawing/2014/main" id="{18A6BCF8-E2A7-10C6-A7DE-8F794F677E36}"/>
              </a:ext>
            </a:extLst>
          </p:cNvPr>
          <p:cNvSpPr>
            <a:spLocks noGrp="1"/>
          </p:cNvSpPr>
          <p:nvPr>
            <p:ph idx="1"/>
          </p:nvPr>
        </p:nvSpPr>
        <p:spPr>
          <a:xfrm>
            <a:off x="609600" y="1029973"/>
            <a:ext cx="10972800" cy="4572000"/>
          </a:xfrm>
        </p:spPr>
        <p:txBody>
          <a:bodyPr/>
          <a:lstStyle/>
          <a:p>
            <a:r>
              <a:rPr lang="en-US" dirty="0"/>
              <a:t>Photoemission is observed for NMOS devices when a channel current (Ids) is present</a:t>
            </a:r>
          </a:p>
          <a:p>
            <a:r>
              <a:rPr lang="en-US" dirty="0"/>
              <a:t>Physical process: hot carriers accelerated by high fields at the drain PN junction</a:t>
            </a:r>
          </a:p>
          <a:p>
            <a:endParaRPr lang="en-US" dirty="0"/>
          </a:p>
        </p:txBody>
      </p:sp>
      <p:grpSp>
        <p:nvGrpSpPr>
          <p:cNvPr id="4" name="Group 3">
            <a:extLst>
              <a:ext uri="{FF2B5EF4-FFF2-40B4-BE49-F238E27FC236}">
                <a16:creationId xmlns:a16="http://schemas.microsoft.com/office/drawing/2014/main" id="{491993E4-52AD-5148-38FC-ACA1ABE445EF}"/>
              </a:ext>
            </a:extLst>
          </p:cNvPr>
          <p:cNvGrpSpPr/>
          <p:nvPr/>
        </p:nvGrpSpPr>
        <p:grpSpPr>
          <a:xfrm>
            <a:off x="685800" y="2362200"/>
            <a:ext cx="4740560" cy="3115245"/>
            <a:chOff x="1568504" y="2413652"/>
            <a:chExt cx="4740560" cy="3115245"/>
          </a:xfrm>
        </p:grpSpPr>
        <p:pic>
          <p:nvPicPr>
            <p:cNvPr id="5" name="Picture 4">
              <a:extLst>
                <a:ext uri="{FF2B5EF4-FFF2-40B4-BE49-F238E27FC236}">
                  <a16:creationId xmlns:a16="http://schemas.microsoft.com/office/drawing/2014/main" id="{FDA2DCEC-DEEC-AFE1-FAAA-AFB0D756A76E}"/>
                </a:ext>
              </a:extLst>
            </p:cNvPr>
            <p:cNvPicPr>
              <a:picLocks noChangeAspect="1"/>
            </p:cNvPicPr>
            <p:nvPr/>
          </p:nvPicPr>
          <p:blipFill>
            <a:blip r:embed="rId2"/>
            <a:stretch>
              <a:fillRect/>
            </a:stretch>
          </p:blipFill>
          <p:spPr>
            <a:xfrm>
              <a:off x="1568504" y="3014207"/>
              <a:ext cx="4305040" cy="2514690"/>
            </a:xfrm>
            <a:prstGeom prst="rect">
              <a:avLst/>
            </a:prstGeom>
          </p:spPr>
        </p:pic>
        <p:pic>
          <p:nvPicPr>
            <p:cNvPr id="6" name="Picture 5">
              <a:extLst>
                <a:ext uri="{FF2B5EF4-FFF2-40B4-BE49-F238E27FC236}">
                  <a16:creationId xmlns:a16="http://schemas.microsoft.com/office/drawing/2014/main" id="{4249DB73-10A4-B5F5-C33A-02A1B8A420A6}"/>
                </a:ext>
              </a:extLst>
            </p:cNvPr>
            <p:cNvPicPr>
              <a:picLocks noChangeAspect="1"/>
            </p:cNvPicPr>
            <p:nvPr/>
          </p:nvPicPr>
          <p:blipFill>
            <a:blip r:embed="rId3"/>
            <a:stretch>
              <a:fillRect/>
            </a:stretch>
          </p:blipFill>
          <p:spPr>
            <a:xfrm>
              <a:off x="2292144" y="2413742"/>
              <a:ext cx="3118055" cy="682128"/>
            </a:xfrm>
            <a:prstGeom prst="rect">
              <a:avLst/>
            </a:prstGeom>
          </p:spPr>
        </p:pic>
        <p:sp>
          <p:nvSpPr>
            <p:cNvPr id="7" name="Oval 6">
              <a:extLst>
                <a:ext uri="{FF2B5EF4-FFF2-40B4-BE49-F238E27FC236}">
                  <a16:creationId xmlns:a16="http://schemas.microsoft.com/office/drawing/2014/main" id="{3C4EA472-1719-D274-C805-F96E0EE59F38}"/>
                </a:ext>
              </a:extLst>
            </p:cNvPr>
            <p:cNvSpPr/>
            <p:nvPr/>
          </p:nvSpPr>
          <p:spPr>
            <a:xfrm>
              <a:off x="3968546" y="3014207"/>
              <a:ext cx="1066799" cy="1914135"/>
            </a:xfrm>
            <a:prstGeom prst="ellipse">
              <a:avLst/>
            </a:prstGeom>
            <a:noFill/>
            <a:ln w="38100">
              <a:solidFill>
                <a:schemeClr val="accent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4894497C-A6AB-A0B1-6957-E71DCB4E8F2E}"/>
                </a:ext>
              </a:extLst>
            </p:cNvPr>
            <p:cNvCxnSpPr/>
            <p:nvPr/>
          </p:nvCxnSpPr>
          <p:spPr>
            <a:xfrm flipH="1">
              <a:off x="4632664" y="2413652"/>
              <a:ext cx="1676400" cy="106680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61A823BB-8618-C1AD-DC9D-FEA6FF1E8588}"/>
              </a:ext>
            </a:extLst>
          </p:cNvPr>
          <p:cNvSpPr txBox="1"/>
          <p:nvPr/>
        </p:nvSpPr>
        <p:spPr>
          <a:xfrm>
            <a:off x="552320" y="5726500"/>
            <a:ext cx="4572000" cy="369332"/>
          </a:xfrm>
          <a:prstGeom prst="rect">
            <a:avLst/>
          </a:prstGeom>
          <a:noFill/>
        </p:spPr>
        <p:txBody>
          <a:bodyPr wrap="square" rtlCol="0">
            <a:spAutoFit/>
          </a:bodyPr>
          <a:lstStyle/>
          <a:p>
            <a:r>
              <a:rPr lang="en-US" dirty="0" err="1"/>
              <a:t>Toriumi</a:t>
            </a:r>
            <a:r>
              <a:rPr lang="en-US" dirty="0"/>
              <a:t> et al., IEEE TED </a:t>
            </a:r>
            <a:r>
              <a:rPr lang="en-US" b="1" dirty="0"/>
              <a:t>34</a:t>
            </a:r>
            <a:r>
              <a:rPr lang="en-US" dirty="0"/>
              <a:t>, p1501 (1987) </a:t>
            </a:r>
          </a:p>
        </p:txBody>
      </p:sp>
      <p:pic>
        <p:nvPicPr>
          <p:cNvPr id="1028" name="Picture 4">
            <a:extLst>
              <a:ext uri="{FF2B5EF4-FFF2-40B4-BE49-F238E27FC236}">
                <a16:creationId xmlns:a16="http://schemas.microsoft.com/office/drawing/2014/main" id="{80912923-8045-2CDE-8398-3D316AC6109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649" b="8856"/>
          <a:stretch/>
        </p:blipFill>
        <p:spPr bwMode="auto">
          <a:xfrm>
            <a:off x="6090478" y="2472021"/>
            <a:ext cx="4517428" cy="289560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492735E-0967-2DA3-6460-33E78D9D0C7E}"/>
              </a:ext>
            </a:extLst>
          </p:cNvPr>
          <p:cNvSpPr txBox="1">
            <a:spLocks/>
          </p:cNvSpPr>
          <p:nvPr/>
        </p:nvSpPr>
        <p:spPr>
          <a:xfrm>
            <a:off x="5638800" y="5535769"/>
            <a:ext cx="5540161" cy="381461"/>
          </a:xfrm>
          <a:prstGeom prst="rect">
            <a:avLst/>
          </a:prstGeom>
        </p:spPr>
        <p:txBody>
          <a:bodyPr vert="horz" lIns="45720" tIns="0" rIns="0" bIns="0" rtlCol="0">
            <a:noAutofit/>
          </a:bodyPr>
          <a:lstStyle>
            <a:lvl1pPr marL="171450" indent="-171450" algn="l" defTabSz="914400" rtl="0" eaLnBrk="1" latinLnBrk="0" hangingPunct="1">
              <a:lnSpc>
                <a:spcPct val="100000"/>
              </a:lnSpc>
              <a:spcBef>
                <a:spcPts val="1200"/>
              </a:spcBef>
              <a:buClr>
                <a:srgbClr val="333333"/>
              </a:buClr>
              <a:buFont typeface="Arial" panose="020B0604020202020204" pitchFamily="34" charset="0"/>
              <a:buChar char="•"/>
              <a:defRPr sz="2400" kern="1200">
                <a:solidFill>
                  <a:schemeClr val="tx1"/>
                </a:solidFill>
                <a:latin typeface="+mn-lt"/>
                <a:ea typeface="+mn-ea"/>
                <a:cs typeface="+mn-cs"/>
              </a:defRPr>
            </a:lvl1pPr>
            <a:lvl2pPr marL="400050" indent="-171450" algn="l" defTabSz="914400" rtl="0" eaLnBrk="1" latinLnBrk="0" hangingPunct="1">
              <a:lnSpc>
                <a:spcPct val="100000"/>
              </a:lnSpc>
              <a:spcBef>
                <a:spcPts val="900"/>
              </a:spcBef>
              <a:buClr>
                <a:srgbClr val="4F4F4F"/>
              </a:buClr>
              <a:buFont typeface="System Font Regular"/>
              <a:buChar char="-"/>
              <a:defRPr sz="2400" kern="1200">
                <a:solidFill>
                  <a:srgbClr val="333333"/>
                </a:solidFill>
                <a:latin typeface="+mn-lt"/>
                <a:ea typeface="+mn-ea"/>
                <a:cs typeface="+mn-cs"/>
              </a:defRPr>
            </a:lvl2pPr>
            <a:lvl3pPr marL="628650" indent="-171450" algn="l" defTabSz="914400" rtl="0" eaLnBrk="1" latinLnBrk="0" hangingPunct="1">
              <a:lnSpc>
                <a:spcPct val="100000"/>
              </a:lnSpc>
              <a:spcBef>
                <a:spcPts val="300"/>
              </a:spcBef>
              <a:buClr>
                <a:srgbClr val="999999"/>
              </a:buClr>
              <a:buFont typeface="Arial" panose="020B0604020202020204" pitchFamily="34" charset="0"/>
              <a:buChar char="•"/>
              <a:defRPr sz="2000" kern="1200">
                <a:solidFill>
                  <a:srgbClr val="4F4F4F"/>
                </a:solidFill>
                <a:latin typeface="+mn-lt"/>
                <a:ea typeface="+mn-ea"/>
                <a:cs typeface="+mn-cs"/>
              </a:defRPr>
            </a:lvl3pPr>
            <a:lvl4pPr marL="857250" indent="-171450" algn="l" defTabSz="914400" rtl="0" eaLnBrk="1" latinLnBrk="0" hangingPunct="1">
              <a:lnSpc>
                <a:spcPct val="100000"/>
              </a:lnSpc>
              <a:spcBef>
                <a:spcPts val="300"/>
              </a:spcBef>
              <a:buClr>
                <a:srgbClr val="999999"/>
              </a:buClr>
              <a:buFont typeface="Arial" panose="020B0604020202020204" pitchFamily="34" charset="0"/>
              <a:buChar char="•"/>
              <a:defRPr sz="1600" kern="1200">
                <a:solidFill>
                  <a:srgbClr val="4F4F4F"/>
                </a:solidFill>
                <a:latin typeface="+mn-lt"/>
                <a:ea typeface="+mn-ea"/>
                <a:cs typeface="+mn-cs"/>
              </a:defRPr>
            </a:lvl4pPr>
            <a:lvl5pPr marL="1085850" indent="-171450" algn="l" defTabSz="914400" rtl="0" eaLnBrk="1" latinLnBrk="0" hangingPunct="1">
              <a:lnSpc>
                <a:spcPct val="100000"/>
              </a:lnSpc>
              <a:spcBef>
                <a:spcPts val="300"/>
              </a:spcBef>
              <a:buClr>
                <a:srgbClr val="999999"/>
              </a:buClr>
              <a:buFont typeface="Arial" panose="020B0604020202020204" pitchFamily="34" charset="0"/>
              <a:buChar char="•"/>
              <a:defRPr sz="1600" kern="1200">
                <a:solidFill>
                  <a:srgbClr val="4F4F4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indent="0">
              <a:buNone/>
            </a:pPr>
            <a:r>
              <a:rPr lang="en-US" sz="2000" dirty="0"/>
              <a:t>Photon emission photos taken by PHEMOS-1000</a:t>
            </a:r>
          </a:p>
        </p:txBody>
      </p:sp>
    </p:spTree>
    <p:extLst>
      <p:ext uri="{BB962C8B-B14F-4D97-AF65-F5344CB8AC3E}">
        <p14:creationId xmlns:p14="http://schemas.microsoft.com/office/powerpoint/2010/main" val="3284141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A95ED-0FE5-EAFE-749E-29762A3E5EDC}"/>
              </a:ext>
            </a:extLst>
          </p:cNvPr>
          <p:cNvSpPr>
            <a:spLocks noGrp="1"/>
          </p:cNvSpPr>
          <p:nvPr>
            <p:ph type="title"/>
          </p:nvPr>
        </p:nvSpPr>
        <p:spPr/>
        <p:txBody>
          <a:bodyPr/>
          <a:lstStyle/>
          <a:p>
            <a:r>
              <a:rPr lang="en-US" dirty="0"/>
              <a:t>Hot carriers</a:t>
            </a:r>
          </a:p>
        </p:txBody>
      </p:sp>
      <p:sp>
        <p:nvSpPr>
          <p:cNvPr id="3" name="Content Placeholder 2">
            <a:extLst>
              <a:ext uri="{FF2B5EF4-FFF2-40B4-BE49-F238E27FC236}">
                <a16:creationId xmlns:a16="http://schemas.microsoft.com/office/drawing/2014/main" id="{C7C8EC28-CFFC-0A59-5C5A-A8431061D1A9}"/>
              </a:ext>
            </a:extLst>
          </p:cNvPr>
          <p:cNvSpPr>
            <a:spLocks noGrp="1"/>
          </p:cNvSpPr>
          <p:nvPr>
            <p:ph idx="1"/>
          </p:nvPr>
        </p:nvSpPr>
        <p:spPr/>
        <p:txBody>
          <a:bodyPr/>
          <a:lstStyle/>
          <a:p>
            <a:r>
              <a:rPr lang="en-US" dirty="0"/>
              <a:t>Different relaxation paths could be responsible</a:t>
            </a:r>
          </a:p>
          <a:p>
            <a:pPr lvl="1"/>
            <a:r>
              <a:rPr lang="en-US" dirty="0" err="1"/>
              <a:t>Intraband</a:t>
            </a:r>
            <a:endParaRPr lang="en-US" dirty="0"/>
          </a:p>
          <a:p>
            <a:pPr lvl="2"/>
            <a:r>
              <a:rPr lang="en-US" dirty="0"/>
              <a:t>Indirect c-c: impurity assisted (IA) or bremsstrahlung process </a:t>
            </a:r>
            <a:r>
              <a:rPr lang="en-US" b="1" dirty="0"/>
              <a:t>(a)</a:t>
            </a:r>
          </a:p>
          <a:p>
            <a:pPr lvl="2"/>
            <a:r>
              <a:rPr lang="en-US" dirty="0"/>
              <a:t>Direct c-c: radiative emission from higher sub-bands </a:t>
            </a:r>
            <a:r>
              <a:rPr lang="en-US" b="1" dirty="0"/>
              <a:t>(b)</a:t>
            </a:r>
          </a:p>
          <a:p>
            <a:pPr lvl="1"/>
            <a:r>
              <a:rPr lang="en-US" dirty="0" err="1"/>
              <a:t>Interband</a:t>
            </a:r>
            <a:endParaRPr lang="en-US" dirty="0"/>
          </a:p>
          <a:p>
            <a:pPr lvl="2"/>
            <a:r>
              <a:rPr lang="en-US" dirty="0"/>
              <a:t>Indirect c-v: phonon assisted (PA) e-h recombination </a:t>
            </a:r>
            <a:r>
              <a:rPr lang="en-US" b="1" dirty="0"/>
              <a:t>(c)</a:t>
            </a:r>
          </a:p>
          <a:p>
            <a:pPr lvl="2"/>
            <a:r>
              <a:rPr lang="en-US" dirty="0"/>
              <a:t>Direct c-v: electron-hole recombination </a:t>
            </a:r>
            <a:r>
              <a:rPr lang="en-US" b="1" dirty="0"/>
              <a:t>(d)</a:t>
            </a:r>
          </a:p>
          <a:p>
            <a:r>
              <a:rPr lang="en-US" dirty="0"/>
              <a:t>Early theory assumed IA c-c; spectral analysis &amp; later theory </a:t>
            </a:r>
            <a:br>
              <a:rPr lang="en-US" dirty="0"/>
            </a:br>
            <a:r>
              <a:rPr lang="en-US" dirty="0"/>
              <a:t>suggests direct c-c</a:t>
            </a:r>
          </a:p>
          <a:p>
            <a:pPr lvl="1"/>
            <a:r>
              <a:rPr lang="en-US" dirty="0" err="1"/>
              <a:t>Intraband</a:t>
            </a:r>
            <a:r>
              <a:rPr lang="en-US" dirty="0"/>
              <a:t> processes dominate, </a:t>
            </a:r>
            <a:r>
              <a:rPr lang="en-US" dirty="0" err="1"/>
              <a:t>interband</a:t>
            </a:r>
            <a:r>
              <a:rPr lang="en-US" dirty="0"/>
              <a:t> is negligible</a:t>
            </a:r>
          </a:p>
          <a:p>
            <a:pPr lvl="1"/>
            <a:endParaRPr lang="en-US" dirty="0"/>
          </a:p>
          <a:p>
            <a:endParaRPr lang="en-US" b="1" dirty="0"/>
          </a:p>
        </p:txBody>
      </p:sp>
      <p:pic>
        <p:nvPicPr>
          <p:cNvPr id="4" name="Picture 3">
            <a:extLst>
              <a:ext uri="{FF2B5EF4-FFF2-40B4-BE49-F238E27FC236}">
                <a16:creationId xmlns:a16="http://schemas.microsoft.com/office/drawing/2014/main" id="{081B8551-AB14-2736-E96A-2C85A0D9818A}"/>
              </a:ext>
            </a:extLst>
          </p:cNvPr>
          <p:cNvPicPr>
            <a:picLocks noChangeAspect="1"/>
          </p:cNvPicPr>
          <p:nvPr/>
        </p:nvPicPr>
        <p:blipFill>
          <a:blip r:embed="rId2"/>
          <a:stretch>
            <a:fillRect/>
          </a:stretch>
        </p:blipFill>
        <p:spPr>
          <a:xfrm>
            <a:off x="7941511" y="358485"/>
            <a:ext cx="3605720" cy="2438400"/>
          </a:xfrm>
          <a:prstGeom prst="rect">
            <a:avLst/>
          </a:prstGeom>
        </p:spPr>
      </p:pic>
      <p:pic>
        <p:nvPicPr>
          <p:cNvPr id="6" name="Picture 5">
            <a:extLst>
              <a:ext uri="{FF2B5EF4-FFF2-40B4-BE49-F238E27FC236}">
                <a16:creationId xmlns:a16="http://schemas.microsoft.com/office/drawing/2014/main" id="{7A156E03-69A7-8942-5D9B-4D72A54A6D23}"/>
              </a:ext>
            </a:extLst>
          </p:cNvPr>
          <p:cNvPicPr>
            <a:picLocks noChangeAspect="1"/>
          </p:cNvPicPr>
          <p:nvPr/>
        </p:nvPicPr>
        <p:blipFill>
          <a:blip r:embed="rId3"/>
          <a:stretch>
            <a:fillRect/>
          </a:stretch>
        </p:blipFill>
        <p:spPr>
          <a:xfrm>
            <a:off x="8077200" y="3314295"/>
            <a:ext cx="3895442" cy="809595"/>
          </a:xfrm>
          <a:prstGeom prst="rect">
            <a:avLst/>
          </a:prstGeom>
        </p:spPr>
      </p:pic>
      <p:pic>
        <p:nvPicPr>
          <p:cNvPr id="8" name="Picture 7">
            <a:extLst>
              <a:ext uri="{FF2B5EF4-FFF2-40B4-BE49-F238E27FC236}">
                <a16:creationId xmlns:a16="http://schemas.microsoft.com/office/drawing/2014/main" id="{ED6E3888-CA7A-F639-4937-BBB396BB5E8A}"/>
              </a:ext>
            </a:extLst>
          </p:cNvPr>
          <p:cNvPicPr>
            <a:picLocks noChangeAspect="1"/>
          </p:cNvPicPr>
          <p:nvPr/>
        </p:nvPicPr>
        <p:blipFill>
          <a:blip r:embed="rId4"/>
          <a:stretch>
            <a:fillRect/>
          </a:stretch>
        </p:blipFill>
        <p:spPr>
          <a:xfrm>
            <a:off x="9048158" y="4080416"/>
            <a:ext cx="2819400" cy="1962072"/>
          </a:xfrm>
          <a:prstGeom prst="rect">
            <a:avLst/>
          </a:prstGeom>
        </p:spPr>
      </p:pic>
      <p:sp>
        <p:nvSpPr>
          <p:cNvPr id="9" name="TextBox 8">
            <a:extLst>
              <a:ext uri="{FF2B5EF4-FFF2-40B4-BE49-F238E27FC236}">
                <a16:creationId xmlns:a16="http://schemas.microsoft.com/office/drawing/2014/main" id="{926991B6-3269-F2B9-AF9F-02B2B78CD03A}"/>
              </a:ext>
            </a:extLst>
          </p:cNvPr>
          <p:cNvSpPr txBox="1"/>
          <p:nvPr/>
        </p:nvSpPr>
        <p:spPr>
          <a:xfrm>
            <a:off x="5032792" y="5699181"/>
            <a:ext cx="4572000" cy="369332"/>
          </a:xfrm>
          <a:prstGeom prst="rect">
            <a:avLst/>
          </a:prstGeom>
          <a:noFill/>
        </p:spPr>
        <p:txBody>
          <a:bodyPr wrap="square" rtlCol="0">
            <a:spAutoFit/>
          </a:bodyPr>
          <a:lstStyle/>
          <a:p>
            <a:r>
              <a:rPr lang="en-US" dirty="0" err="1"/>
              <a:t>Lacaita</a:t>
            </a:r>
            <a:r>
              <a:rPr lang="en-US" dirty="0"/>
              <a:t> et al., IEEE TED </a:t>
            </a:r>
            <a:r>
              <a:rPr lang="en-US" b="1" dirty="0"/>
              <a:t>40</a:t>
            </a:r>
            <a:r>
              <a:rPr lang="en-US" dirty="0"/>
              <a:t>, p577 (1993) </a:t>
            </a:r>
          </a:p>
        </p:txBody>
      </p:sp>
    </p:spTree>
    <p:extLst>
      <p:ext uri="{BB962C8B-B14F-4D97-AF65-F5344CB8AC3E}">
        <p14:creationId xmlns:p14="http://schemas.microsoft.com/office/powerpoint/2010/main" val="20854830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6E7DF-6FF4-8886-A61C-B69C1222966A}"/>
              </a:ext>
            </a:extLst>
          </p:cNvPr>
          <p:cNvSpPr>
            <a:spLocks noGrp="1"/>
          </p:cNvSpPr>
          <p:nvPr>
            <p:ph type="title"/>
          </p:nvPr>
        </p:nvSpPr>
        <p:spPr/>
        <p:txBody>
          <a:bodyPr/>
          <a:lstStyle/>
          <a:p>
            <a:r>
              <a:rPr lang="en-US" dirty="0"/>
              <a:t>Spectra</a:t>
            </a:r>
          </a:p>
        </p:txBody>
      </p:sp>
      <p:sp>
        <p:nvSpPr>
          <p:cNvPr id="3" name="Content Placeholder 2">
            <a:extLst>
              <a:ext uri="{FF2B5EF4-FFF2-40B4-BE49-F238E27FC236}">
                <a16:creationId xmlns:a16="http://schemas.microsoft.com/office/drawing/2014/main" id="{52A01260-3A2B-582C-7C83-69D413B6F2E9}"/>
              </a:ext>
            </a:extLst>
          </p:cNvPr>
          <p:cNvSpPr>
            <a:spLocks noGrp="1"/>
          </p:cNvSpPr>
          <p:nvPr>
            <p:ph idx="1"/>
          </p:nvPr>
        </p:nvSpPr>
        <p:spPr>
          <a:xfrm>
            <a:off x="609600" y="1143000"/>
            <a:ext cx="4572000" cy="4572000"/>
          </a:xfrm>
        </p:spPr>
        <p:txBody>
          <a:bodyPr/>
          <a:lstStyle/>
          <a:p>
            <a:r>
              <a:rPr lang="en-US" dirty="0"/>
              <a:t>Detailed band modeling indicates that </a:t>
            </a:r>
            <a:r>
              <a:rPr lang="en-US" dirty="0" err="1"/>
              <a:t>intraband</a:t>
            </a:r>
            <a:r>
              <a:rPr lang="en-US" dirty="0"/>
              <a:t> processes will dominate emission process &amp; generate photons with a broad range of energies/wavelengths</a:t>
            </a:r>
          </a:p>
          <a:p>
            <a:pPr lvl="1"/>
            <a:r>
              <a:rPr lang="en-US" dirty="0"/>
              <a:t>Field-dependent electron temperature (Maxwell-Boltzmann statistics)</a:t>
            </a:r>
          </a:p>
          <a:p>
            <a:pPr lvl="1"/>
            <a:r>
              <a:rPr lang="en-US" dirty="0"/>
              <a:t>Energies range from &lt;0.8 to &gt;2.2eV (&lt;560nm to &gt;1550nm)</a:t>
            </a:r>
          </a:p>
        </p:txBody>
      </p:sp>
      <p:pic>
        <p:nvPicPr>
          <p:cNvPr id="5" name="Picture 4">
            <a:extLst>
              <a:ext uri="{FF2B5EF4-FFF2-40B4-BE49-F238E27FC236}">
                <a16:creationId xmlns:a16="http://schemas.microsoft.com/office/drawing/2014/main" id="{8C08393C-051B-EAFC-0C8B-EA0DF55B09DF}"/>
              </a:ext>
            </a:extLst>
          </p:cNvPr>
          <p:cNvPicPr>
            <a:picLocks noChangeAspect="1"/>
          </p:cNvPicPr>
          <p:nvPr/>
        </p:nvPicPr>
        <p:blipFill>
          <a:blip r:embed="rId2"/>
          <a:stretch>
            <a:fillRect/>
          </a:stretch>
        </p:blipFill>
        <p:spPr>
          <a:xfrm>
            <a:off x="5635521" y="411138"/>
            <a:ext cx="6225415" cy="1493862"/>
          </a:xfrm>
          <a:prstGeom prst="rect">
            <a:avLst/>
          </a:prstGeom>
        </p:spPr>
      </p:pic>
      <p:sp>
        <p:nvSpPr>
          <p:cNvPr id="6" name="TextBox 5">
            <a:extLst>
              <a:ext uri="{FF2B5EF4-FFF2-40B4-BE49-F238E27FC236}">
                <a16:creationId xmlns:a16="http://schemas.microsoft.com/office/drawing/2014/main" id="{95D1D7A3-F79B-2FDD-6D34-69513FA95B95}"/>
              </a:ext>
            </a:extLst>
          </p:cNvPr>
          <p:cNvSpPr txBox="1"/>
          <p:nvPr/>
        </p:nvSpPr>
        <p:spPr>
          <a:xfrm>
            <a:off x="720538" y="5530334"/>
            <a:ext cx="4572000" cy="369332"/>
          </a:xfrm>
          <a:prstGeom prst="rect">
            <a:avLst/>
          </a:prstGeom>
          <a:noFill/>
        </p:spPr>
        <p:txBody>
          <a:bodyPr wrap="square" rtlCol="0">
            <a:spAutoFit/>
          </a:bodyPr>
          <a:lstStyle/>
          <a:p>
            <a:r>
              <a:rPr lang="en-US" dirty="0"/>
              <a:t>Bude et al., PRB </a:t>
            </a:r>
            <a:r>
              <a:rPr lang="en-US" b="1" dirty="0"/>
              <a:t>45</a:t>
            </a:r>
            <a:r>
              <a:rPr lang="en-US" dirty="0"/>
              <a:t>, p5848 (1992) </a:t>
            </a:r>
          </a:p>
        </p:txBody>
      </p:sp>
      <p:pic>
        <p:nvPicPr>
          <p:cNvPr id="8" name="Picture 7">
            <a:extLst>
              <a:ext uri="{FF2B5EF4-FFF2-40B4-BE49-F238E27FC236}">
                <a16:creationId xmlns:a16="http://schemas.microsoft.com/office/drawing/2014/main" id="{C0C2399D-DC1A-0180-D416-76DC2091F94D}"/>
              </a:ext>
            </a:extLst>
          </p:cNvPr>
          <p:cNvPicPr>
            <a:picLocks noChangeAspect="1"/>
          </p:cNvPicPr>
          <p:nvPr/>
        </p:nvPicPr>
        <p:blipFill>
          <a:blip r:embed="rId3"/>
          <a:stretch>
            <a:fillRect/>
          </a:stretch>
        </p:blipFill>
        <p:spPr>
          <a:xfrm>
            <a:off x="9330177" y="2286000"/>
            <a:ext cx="2549574" cy="2286000"/>
          </a:xfrm>
          <a:prstGeom prst="rect">
            <a:avLst/>
          </a:prstGeom>
        </p:spPr>
      </p:pic>
      <p:pic>
        <p:nvPicPr>
          <p:cNvPr id="10" name="Picture 9">
            <a:extLst>
              <a:ext uri="{FF2B5EF4-FFF2-40B4-BE49-F238E27FC236}">
                <a16:creationId xmlns:a16="http://schemas.microsoft.com/office/drawing/2014/main" id="{33F7A2F6-3CD5-727A-97AB-9796DD5C12CB}"/>
              </a:ext>
            </a:extLst>
          </p:cNvPr>
          <p:cNvPicPr>
            <a:picLocks noChangeAspect="1"/>
          </p:cNvPicPr>
          <p:nvPr/>
        </p:nvPicPr>
        <p:blipFill>
          <a:blip r:embed="rId4"/>
          <a:stretch>
            <a:fillRect/>
          </a:stretch>
        </p:blipFill>
        <p:spPr>
          <a:xfrm>
            <a:off x="5432784" y="2163738"/>
            <a:ext cx="3727839" cy="3645497"/>
          </a:xfrm>
          <a:prstGeom prst="rect">
            <a:avLst/>
          </a:prstGeom>
        </p:spPr>
      </p:pic>
    </p:spTree>
    <p:extLst>
      <p:ext uri="{BB962C8B-B14F-4D97-AF65-F5344CB8AC3E}">
        <p14:creationId xmlns:p14="http://schemas.microsoft.com/office/powerpoint/2010/main" val="869155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6B0BE-BD19-D15C-408A-00249AB334F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3758112-8176-4C4F-8C43-B4AE13C94BDA}"/>
              </a:ext>
            </a:extLst>
          </p:cNvPr>
          <p:cNvSpPr>
            <a:spLocks noGrp="1"/>
          </p:cNvSpPr>
          <p:nvPr>
            <p:ph idx="1"/>
          </p:nvPr>
        </p:nvSpPr>
        <p:spPr>
          <a:xfrm>
            <a:off x="609600" y="1143000"/>
            <a:ext cx="6400800" cy="4572000"/>
          </a:xfrm>
        </p:spPr>
        <p:txBody>
          <a:bodyPr/>
          <a:lstStyle/>
          <a:p>
            <a:pPr marL="0" indent="0">
              <a:buNone/>
            </a:pPr>
            <a:r>
              <a:rPr lang="en-US" dirty="0"/>
              <a:t>Photoemission in NMOS most likely due to </a:t>
            </a:r>
            <a:r>
              <a:rPr lang="en-US" i="1" dirty="0" err="1"/>
              <a:t>intraband</a:t>
            </a:r>
            <a:r>
              <a:rPr lang="en-US" i="1" dirty="0"/>
              <a:t> </a:t>
            </a:r>
            <a:r>
              <a:rPr lang="en-US" dirty="0"/>
              <a:t>process involving hot carriers</a:t>
            </a:r>
          </a:p>
          <a:p>
            <a:r>
              <a:rPr lang="en-US" dirty="0"/>
              <a:t>High-field regime at drain PN junction</a:t>
            </a:r>
          </a:p>
          <a:p>
            <a:r>
              <a:rPr lang="en-US" dirty="0"/>
              <a:t>Expected that direct c-c processes will dominate</a:t>
            </a:r>
          </a:p>
          <a:p>
            <a:pPr lvl="1"/>
            <a:r>
              <a:rPr lang="en-US" dirty="0"/>
              <a:t>early models assume IA c-c (bremsstrahlung)</a:t>
            </a:r>
          </a:p>
          <a:p>
            <a:r>
              <a:rPr lang="en-US" dirty="0"/>
              <a:t>Broad spectrum of emission (560-1550nm)</a:t>
            </a:r>
          </a:p>
          <a:p>
            <a:endParaRPr lang="en-US" dirty="0"/>
          </a:p>
        </p:txBody>
      </p:sp>
      <p:pic>
        <p:nvPicPr>
          <p:cNvPr id="4" name="Picture 3" descr="A screenshot of a computer&#10;&#10;Description automatically generated with medium confidence">
            <a:extLst>
              <a:ext uri="{FF2B5EF4-FFF2-40B4-BE49-F238E27FC236}">
                <a16:creationId xmlns:a16="http://schemas.microsoft.com/office/drawing/2014/main" id="{241AE437-9FCE-D3A5-127C-91A0D08D454D}"/>
              </a:ext>
            </a:extLst>
          </p:cNvPr>
          <p:cNvPicPr>
            <a:picLocks noChangeAspect="1"/>
          </p:cNvPicPr>
          <p:nvPr/>
        </p:nvPicPr>
        <p:blipFill rotWithShape="1">
          <a:blip r:embed="rId2">
            <a:extLst>
              <a:ext uri="{28A0092B-C50C-407E-A947-70E740481C1C}">
                <a14:useLocalDpi xmlns:a14="http://schemas.microsoft.com/office/drawing/2010/main" val="0"/>
              </a:ext>
            </a:extLst>
          </a:blip>
          <a:srcRect b="30547"/>
          <a:stretch/>
        </p:blipFill>
        <p:spPr>
          <a:xfrm>
            <a:off x="7848600" y="1107831"/>
            <a:ext cx="3380114" cy="1164700"/>
          </a:xfrm>
          <a:prstGeom prst="rect">
            <a:avLst/>
          </a:prstGeom>
        </p:spPr>
      </p:pic>
      <p:cxnSp>
        <p:nvCxnSpPr>
          <p:cNvPr id="5" name="Straight Arrow Connector 4">
            <a:extLst>
              <a:ext uri="{FF2B5EF4-FFF2-40B4-BE49-F238E27FC236}">
                <a16:creationId xmlns:a16="http://schemas.microsoft.com/office/drawing/2014/main" id="{9A8D9769-31BB-F25D-E590-C66E2CDB0B1E}"/>
              </a:ext>
            </a:extLst>
          </p:cNvPr>
          <p:cNvCxnSpPr/>
          <p:nvPr/>
        </p:nvCxnSpPr>
        <p:spPr>
          <a:xfrm flipV="1">
            <a:off x="8153400" y="2501131"/>
            <a:ext cx="0" cy="1295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AD9E4D26-2761-D53F-719B-FDAB36C35339}"/>
              </a:ext>
            </a:extLst>
          </p:cNvPr>
          <p:cNvCxnSpPr>
            <a:cxnSpLocks/>
          </p:cNvCxnSpPr>
          <p:nvPr/>
        </p:nvCxnSpPr>
        <p:spPr>
          <a:xfrm>
            <a:off x="8153400" y="3796531"/>
            <a:ext cx="19014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Freeform: Shape 6">
            <a:extLst>
              <a:ext uri="{FF2B5EF4-FFF2-40B4-BE49-F238E27FC236}">
                <a16:creationId xmlns:a16="http://schemas.microsoft.com/office/drawing/2014/main" id="{47719037-C214-9763-EDCF-171F7615EE9B}"/>
              </a:ext>
            </a:extLst>
          </p:cNvPr>
          <p:cNvSpPr/>
          <p:nvPr/>
        </p:nvSpPr>
        <p:spPr>
          <a:xfrm>
            <a:off x="8458201" y="2616567"/>
            <a:ext cx="1371600" cy="875161"/>
          </a:xfrm>
          <a:custGeom>
            <a:avLst/>
            <a:gdLst>
              <a:gd name="connsiteX0" fmla="*/ 0 w 1742462"/>
              <a:gd name="connsiteY0" fmla="*/ 168752 h 576896"/>
              <a:gd name="connsiteX1" fmla="*/ 415993 w 1742462"/>
              <a:gd name="connsiteY1" fmla="*/ 168752 h 576896"/>
              <a:gd name="connsiteX2" fmla="*/ 529802 w 1742462"/>
              <a:gd name="connsiteY2" fmla="*/ 0 h 576896"/>
              <a:gd name="connsiteX3" fmla="*/ 1091001 w 1742462"/>
              <a:gd name="connsiteY3" fmla="*/ 576896 h 576896"/>
              <a:gd name="connsiteX4" fmla="*/ 1742462 w 1742462"/>
              <a:gd name="connsiteY4" fmla="*/ 576896 h 576896"/>
              <a:gd name="connsiteX0" fmla="*/ 0 w 1742462"/>
              <a:gd name="connsiteY0" fmla="*/ 168752 h 576896"/>
              <a:gd name="connsiteX1" fmla="*/ 415993 w 1742462"/>
              <a:gd name="connsiteY1" fmla="*/ 168752 h 576896"/>
              <a:gd name="connsiteX2" fmla="*/ 529802 w 1742462"/>
              <a:gd name="connsiteY2" fmla="*/ 0 h 576896"/>
              <a:gd name="connsiteX3" fmla="*/ 1310771 w 1742462"/>
              <a:gd name="connsiteY3" fmla="*/ 576896 h 576896"/>
              <a:gd name="connsiteX4" fmla="*/ 1742462 w 1742462"/>
              <a:gd name="connsiteY4" fmla="*/ 576896 h 576896"/>
              <a:gd name="connsiteX0" fmla="*/ 0 w 1742462"/>
              <a:gd name="connsiteY0" fmla="*/ 182308 h 590452"/>
              <a:gd name="connsiteX1" fmla="*/ 415993 w 1742462"/>
              <a:gd name="connsiteY1" fmla="*/ 182308 h 590452"/>
              <a:gd name="connsiteX2" fmla="*/ 529802 w 1742462"/>
              <a:gd name="connsiteY2" fmla="*/ 13556 h 590452"/>
              <a:gd name="connsiteX3" fmla="*/ 1310771 w 1742462"/>
              <a:gd name="connsiteY3" fmla="*/ 590452 h 590452"/>
              <a:gd name="connsiteX4" fmla="*/ 1742462 w 1742462"/>
              <a:gd name="connsiteY4" fmla="*/ 590452 h 590452"/>
              <a:gd name="connsiteX0" fmla="*/ 0 w 1742462"/>
              <a:gd name="connsiteY0" fmla="*/ 169155 h 577299"/>
              <a:gd name="connsiteX1" fmla="*/ 415993 w 1742462"/>
              <a:gd name="connsiteY1" fmla="*/ 169155 h 577299"/>
              <a:gd name="connsiteX2" fmla="*/ 529802 w 1742462"/>
              <a:gd name="connsiteY2" fmla="*/ 403 h 577299"/>
              <a:gd name="connsiteX3" fmla="*/ 1310771 w 1742462"/>
              <a:gd name="connsiteY3" fmla="*/ 577299 h 577299"/>
              <a:gd name="connsiteX4" fmla="*/ 1742462 w 1742462"/>
              <a:gd name="connsiteY4" fmla="*/ 577299 h 577299"/>
              <a:gd name="connsiteX0" fmla="*/ 0 w 1742462"/>
              <a:gd name="connsiteY0" fmla="*/ 169155 h 577299"/>
              <a:gd name="connsiteX1" fmla="*/ 415993 w 1742462"/>
              <a:gd name="connsiteY1" fmla="*/ 169155 h 577299"/>
              <a:gd name="connsiteX2" fmla="*/ 600443 w 1742462"/>
              <a:gd name="connsiteY2" fmla="*/ 403 h 577299"/>
              <a:gd name="connsiteX3" fmla="*/ 1310771 w 1742462"/>
              <a:gd name="connsiteY3" fmla="*/ 577299 h 577299"/>
              <a:gd name="connsiteX4" fmla="*/ 1742462 w 1742462"/>
              <a:gd name="connsiteY4" fmla="*/ 577299 h 577299"/>
              <a:gd name="connsiteX0" fmla="*/ 0 w 1742462"/>
              <a:gd name="connsiteY0" fmla="*/ 168761 h 576905"/>
              <a:gd name="connsiteX1" fmla="*/ 415993 w 1742462"/>
              <a:gd name="connsiteY1" fmla="*/ 168761 h 576905"/>
              <a:gd name="connsiteX2" fmla="*/ 600443 w 1742462"/>
              <a:gd name="connsiteY2" fmla="*/ 9 h 576905"/>
              <a:gd name="connsiteX3" fmla="*/ 1310771 w 1742462"/>
              <a:gd name="connsiteY3" fmla="*/ 576905 h 576905"/>
              <a:gd name="connsiteX4" fmla="*/ 1742462 w 1742462"/>
              <a:gd name="connsiteY4" fmla="*/ 576905 h 576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2462" h="576905">
                <a:moveTo>
                  <a:pt x="0" y="168761"/>
                </a:moveTo>
                <a:lnTo>
                  <a:pt x="415993" y="168761"/>
                </a:lnTo>
                <a:cubicBezTo>
                  <a:pt x="504293" y="140636"/>
                  <a:pt x="443464" y="-1300"/>
                  <a:pt x="600443" y="9"/>
                </a:cubicBezTo>
                <a:cubicBezTo>
                  <a:pt x="757422" y="1318"/>
                  <a:pt x="1108661" y="480756"/>
                  <a:pt x="1310771" y="576905"/>
                </a:cubicBezTo>
                <a:lnTo>
                  <a:pt x="1742462" y="576905"/>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2456E3A-D447-93E3-49A3-9B939FF2FDAB}"/>
              </a:ext>
            </a:extLst>
          </p:cNvPr>
          <p:cNvSpPr txBox="1"/>
          <p:nvPr/>
        </p:nvSpPr>
        <p:spPr>
          <a:xfrm>
            <a:off x="8926792" y="3916666"/>
            <a:ext cx="533400" cy="369332"/>
          </a:xfrm>
          <a:prstGeom prst="rect">
            <a:avLst/>
          </a:prstGeom>
          <a:noFill/>
        </p:spPr>
        <p:txBody>
          <a:bodyPr wrap="square" rtlCol="0">
            <a:spAutoFit/>
          </a:bodyPr>
          <a:lstStyle/>
          <a:p>
            <a:r>
              <a:rPr lang="en-US"/>
              <a:t>L</a:t>
            </a:r>
          </a:p>
        </p:txBody>
      </p:sp>
      <p:sp>
        <p:nvSpPr>
          <p:cNvPr id="9" name="TextBox 8">
            <a:extLst>
              <a:ext uri="{FF2B5EF4-FFF2-40B4-BE49-F238E27FC236}">
                <a16:creationId xmlns:a16="http://schemas.microsoft.com/office/drawing/2014/main" id="{71558CC5-20C9-2320-0DD3-046AECAF80D4}"/>
              </a:ext>
            </a:extLst>
          </p:cNvPr>
          <p:cNvSpPr txBox="1"/>
          <p:nvPr/>
        </p:nvSpPr>
        <p:spPr>
          <a:xfrm>
            <a:off x="7848600" y="2205058"/>
            <a:ext cx="838199" cy="369332"/>
          </a:xfrm>
          <a:prstGeom prst="rect">
            <a:avLst/>
          </a:prstGeom>
          <a:noFill/>
        </p:spPr>
        <p:txBody>
          <a:bodyPr wrap="square" rtlCol="0">
            <a:spAutoFit/>
          </a:bodyPr>
          <a:lstStyle/>
          <a:p>
            <a:r>
              <a:rPr lang="en-US"/>
              <a:t>-</a:t>
            </a:r>
            <a:r>
              <a:rPr lang="en-US" err="1"/>
              <a:t>qV</a:t>
            </a:r>
            <a:endParaRPr lang="en-US"/>
          </a:p>
        </p:txBody>
      </p:sp>
      <p:sp>
        <p:nvSpPr>
          <p:cNvPr id="10" name="TextBox 9">
            <a:extLst>
              <a:ext uri="{FF2B5EF4-FFF2-40B4-BE49-F238E27FC236}">
                <a16:creationId xmlns:a16="http://schemas.microsoft.com/office/drawing/2014/main" id="{B731E6CF-974C-BFC3-E7F1-72362120A040}"/>
              </a:ext>
            </a:extLst>
          </p:cNvPr>
          <p:cNvSpPr txBox="1"/>
          <p:nvPr/>
        </p:nvSpPr>
        <p:spPr>
          <a:xfrm>
            <a:off x="9956429" y="3684626"/>
            <a:ext cx="838199" cy="369332"/>
          </a:xfrm>
          <a:prstGeom prst="rect">
            <a:avLst/>
          </a:prstGeom>
          <a:noFill/>
        </p:spPr>
        <p:txBody>
          <a:bodyPr wrap="square" rtlCol="0">
            <a:spAutoFit/>
          </a:bodyPr>
          <a:lstStyle/>
          <a:p>
            <a:r>
              <a:rPr lang="en-US"/>
              <a:t>x</a:t>
            </a:r>
          </a:p>
        </p:txBody>
      </p:sp>
      <p:cxnSp>
        <p:nvCxnSpPr>
          <p:cNvPr id="11" name="Straight Connector 10">
            <a:extLst>
              <a:ext uri="{FF2B5EF4-FFF2-40B4-BE49-F238E27FC236}">
                <a16:creationId xmlns:a16="http://schemas.microsoft.com/office/drawing/2014/main" id="{4F32A81C-231F-C244-2880-1F08DC43F7E0}"/>
              </a:ext>
            </a:extLst>
          </p:cNvPr>
          <p:cNvCxnSpPr>
            <a:cxnSpLocks/>
          </p:cNvCxnSpPr>
          <p:nvPr/>
        </p:nvCxnSpPr>
        <p:spPr>
          <a:xfrm flipH="1">
            <a:off x="7696200" y="2882131"/>
            <a:ext cx="571499"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010C015-AFFA-100E-1FA0-F468EFE6C34B}"/>
              </a:ext>
            </a:extLst>
          </p:cNvPr>
          <p:cNvCxnSpPr>
            <a:cxnSpLocks/>
          </p:cNvCxnSpPr>
          <p:nvPr/>
        </p:nvCxnSpPr>
        <p:spPr>
          <a:xfrm flipH="1">
            <a:off x="7696200" y="3491728"/>
            <a:ext cx="1763992" cy="5887"/>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FE9616B1-998C-2D51-FD73-D2828F9E4473}"/>
              </a:ext>
            </a:extLst>
          </p:cNvPr>
          <p:cNvCxnSpPr>
            <a:cxnSpLocks/>
          </p:cNvCxnSpPr>
          <p:nvPr/>
        </p:nvCxnSpPr>
        <p:spPr>
          <a:xfrm flipH="1">
            <a:off x="7734299" y="2616567"/>
            <a:ext cx="1066800" cy="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5DCD167-961F-3E49-D268-3B7C11DE2082}"/>
                  </a:ext>
                </a:extLst>
              </p:cNvPr>
              <p:cNvSpPr txBox="1"/>
              <p:nvPr/>
            </p:nvSpPr>
            <p:spPr>
              <a:xfrm>
                <a:off x="7429500" y="2968509"/>
                <a:ext cx="83819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𝑉</m:t>
                          </m:r>
                        </m:e>
                        <m:sub>
                          <m:r>
                            <a:rPr lang="en-US" sz="1600" i="1" dirty="0" smtClean="0">
                              <a:latin typeface="Cambria Math" panose="02040503050406030204" pitchFamily="18" charset="0"/>
                            </a:rPr>
                            <m:t>𝐷𝑆</m:t>
                          </m:r>
                        </m:sub>
                      </m:sSub>
                    </m:oMath>
                  </m:oMathPara>
                </a14:m>
                <a:endParaRPr lang="en-US" sz="1600"/>
              </a:p>
            </p:txBody>
          </p:sp>
        </mc:Choice>
        <mc:Fallback xmlns="">
          <p:sp>
            <p:nvSpPr>
              <p:cNvPr id="14" name="TextBox 13">
                <a:extLst>
                  <a:ext uri="{FF2B5EF4-FFF2-40B4-BE49-F238E27FC236}">
                    <a16:creationId xmlns:a16="http://schemas.microsoft.com/office/drawing/2014/main" id="{A5DCD167-961F-3E49-D268-3B7C11DE2082}"/>
                  </a:ext>
                </a:extLst>
              </p:cNvPr>
              <p:cNvSpPr txBox="1">
                <a:spLocks noRot="1" noChangeAspect="1" noMove="1" noResize="1" noEditPoints="1" noAdjustHandles="1" noChangeArrowheads="1" noChangeShapeType="1" noTextEdit="1"/>
              </p:cNvSpPr>
              <p:nvPr/>
            </p:nvSpPr>
            <p:spPr>
              <a:xfrm>
                <a:off x="7429500" y="2968509"/>
                <a:ext cx="838199"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4F87D2E-FFFF-569F-6FBE-096161B0E6A9}"/>
                  </a:ext>
                </a:extLst>
              </p:cNvPr>
              <p:cNvSpPr txBox="1"/>
              <p:nvPr/>
            </p:nvSpPr>
            <p:spPr>
              <a:xfrm>
                <a:off x="7437676" y="2580968"/>
                <a:ext cx="83819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1600" b="0" i="0" smtClean="0">
                          <a:latin typeface="Cambria Math" panose="02040503050406030204" pitchFamily="18" charset="0"/>
                        </a:rPr>
                        <m:t>Δ</m:t>
                      </m:r>
                      <m:r>
                        <a:rPr lang="en-US" sz="1600" b="0" i="1" smtClean="0">
                          <a:latin typeface="Cambria Math" panose="02040503050406030204" pitchFamily="18" charset="0"/>
                        </a:rPr>
                        <m:t>𝑉</m:t>
                      </m:r>
                    </m:oMath>
                  </m:oMathPara>
                </a14:m>
                <a:endParaRPr lang="en-US" sz="1600"/>
              </a:p>
            </p:txBody>
          </p:sp>
        </mc:Choice>
        <mc:Fallback xmlns="">
          <p:sp>
            <p:nvSpPr>
              <p:cNvPr id="15" name="TextBox 14">
                <a:extLst>
                  <a:ext uri="{FF2B5EF4-FFF2-40B4-BE49-F238E27FC236}">
                    <a16:creationId xmlns:a16="http://schemas.microsoft.com/office/drawing/2014/main" id="{74F87D2E-FFFF-569F-6FBE-096161B0E6A9}"/>
                  </a:ext>
                </a:extLst>
              </p:cNvPr>
              <p:cNvSpPr txBox="1">
                <a:spLocks noRot="1" noChangeAspect="1" noMove="1" noResize="1" noEditPoints="1" noAdjustHandles="1" noChangeArrowheads="1" noChangeShapeType="1" noTextEdit="1"/>
              </p:cNvSpPr>
              <p:nvPr/>
            </p:nvSpPr>
            <p:spPr>
              <a:xfrm>
                <a:off x="7437676" y="2580968"/>
                <a:ext cx="838199" cy="338554"/>
              </a:xfrm>
              <a:prstGeom prst="rect">
                <a:avLst/>
              </a:prstGeom>
              <a:blipFill>
                <a:blip r:embed="rId4"/>
                <a:stretch>
                  <a:fillRect/>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67D7C01E-5E23-9D22-492D-056D9F86F90F}"/>
              </a:ext>
            </a:extLst>
          </p:cNvPr>
          <p:cNvCxnSpPr>
            <a:cxnSpLocks/>
          </p:cNvCxnSpPr>
          <p:nvPr/>
        </p:nvCxnSpPr>
        <p:spPr>
          <a:xfrm>
            <a:off x="8801099" y="2882131"/>
            <a:ext cx="0" cy="1171827"/>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E497BCCA-A626-97E3-33E8-70F95FDFE15E}"/>
              </a:ext>
            </a:extLst>
          </p:cNvPr>
          <p:cNvCxnSpPr>
            <a:cxnSpLocks/>
          </p:cNvCxnSpPr>
          <p:nvPr/>
        </p:nvCxnSpPr>
        <p:spPr>
          <a:xfrm>
            <a:off x="9460192" y="3491728"/>
            <a:ext cx="0" cy="542724"/>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31E86DC-7FFD-6369-39D5-6C66D23CDBD6}"/>
              </a:ext>
            </a:extLst>
          </p:cNvPr>
          <p:cNvCxnSpPr>
            <a:cxnSpLocks/>
          </p:cNvCxnSpPr>
          <p:nvPr/>
        </p:nvCxnSpPr>
        <p:spPr>
          <a:xfrm flipH="1" flipV="1">
            <a:off x="8801099" y="2882131"/>
            <a:ext cx="659093" cy="609597"/>
          </a:xfrm>
          <a:prstGeom prst="line">
            <a:avLst/>
          </a:prstGeom>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6E387572-9D2E-0DBE-341A-099116A87C9D}"/>
              </a:ext>
            </a:extLst>
          </p:cNvPr>
          <p:cNvSpPr txBox="1"/>
          <p:nvPr/>
        </p:nvSpPr>
        <p:spPr>
          <a:xfrm>
            <a:off x="10195485" y="3401029"/>
            <a:ext cx="1604892" cy="369332"/>
          </a:xfrm>
          <a:prstGeom prst="rect">
            <a:avLst/>
          </a:prstGeom>
          <a:noFill/>
        </p:spPr>
        <p:txBody>
          <a:bodyPr wrap="square" rtlCol="0">
            <a:spAutoFit/>
          </a:bodyPr>
          <a:lstStyle/>
          <a:p>
            <a:r>
              <a:rPr lang="en-US" dirty="0"/>
              <a:t>(short channel)</a:t>
            </a:r>
          </a:p>
        </p:txBody>
      </p:sp>
    </p:spTree>
    <p:extLst>
      <p:ext uri="{BB962C8B-B14F-4D97-AF65-F5344CB8AC3E}">
        <p14:creationId xmlns:p14="http://schemas.microsoft.com/office/powerpoint/2010/main" val="2580622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CB055-F114-1D16-E04D-52863D3C8298}"/>
              </a:ext>
            </a:extLst>
          </p:cNvPr>
          <p:cNvSpPr>
            <a:spLocks noGrp="1"/>
          </p:cNvSpPr>
          <p:nvPr>
            <p:ph type="title"/>
          </p:nvPr>
        </p:nvSpPr>
        <p:spPr/>
        <p:txBody>
          <a:bodyPr/>
          <a:lstStyle/>
          <a:p>
            <a:r>
              <a:rPr lang="en-US" dirty="0"/>
              <a:t>Hot-Electron Induced Photon Generation in Silicon NMOS</a:t>
            </a:r>
          </a:p>
        </p:txBody>
      </p:sp>
      <p:sp>
        <p:nvSpPr>
          <p:cNvPr id="3" name="Content Placeholder 2">
            <a:extLst>
              <a:ext uri="{FF2B5EF4-FFF2-40B4-BE49-F238E27FC236}">
                <a16:creationId xmlns:a16="http://schemas.microsoft.com/office/drawing/2014/main" id="{6C209FEC-C68B-7252-DA9C-9982CE4DB0FD}"/>
              </a:ext>
            </a:extLst>
          </p:cNvPr>
          <p:cNvSpPr>
            <a:spLocks noGrp="1"/>
          </p:cNvSpPr>
          <p:nvPr>
            <p:ph idx="1"/>
          </p:nvPr>
        </p:nvSpPr>
        <p:spPr>
          <a:xfrm>
            <a:off x="609600" y="1143000"/>
            <a:ext cx="4724400" cy="4572000"/>
          </a:xfrm>
        </p:spPr>
        <p:txBody>
          <a:bodyPr/>
          <a:lstStyle/>
          <a:p>
            <a:r>
              <a:rPr lang="en-US" dirty="0"/>
              <a:t>Model proposed by Tam &amp; Hu</a:t>
            </a:r>
          </a:p>
          <a:p>
            <a:pPr lvl="1"/>
            <a:r>
              <a:rPr lang="en-US" dirty="0"/>
              <a:t>Assumes IA c-c process (optical phonon mediated relaxation)</a:t>
            </a:r>
          </a:p>
          <a:p>
            <a:pPr lvl="2"/>
            <a:r>
              <a:rPr lang="en-US" dirty="0"/>
              <a:t>Uses Maxwell Boltzmann statistics</a:t>
            </a:r>
          </a:p>
          <a:p>
            <a:pPr lvl="2"/>
            <a:r>
              <a:rPr lang="en-US" dirty="0"/>
              <a:t>Models scattering with mean free path parameter, field dependence</a:t>
            </a:r>
          </a:p>
          <a:p>
            <a:pPr lvl="1"/>
            <a:r>
              <a:rPr lang="en-US" dirty="0"/>
              <a:t>Validated by secondary measurement of photogenerated carriers collected in the collector &amp; substrate </a:t>
            </a:r>
          </a:p>
          <a:p>
            <a:endParaRPr lang="en-US" dirty="0"/>
          </a:p>
        </p:txBody>
      </p:sp>
      <p:pic>
        <p:nvPicPr>
          <p:cNvPr id="5" name="Picture 4">
            <a:extLst>
              <a:ext uri="{FF2B5EF4-FFF2-40B4-BE49-F238E27FC236}">
                <a16:creationId xmlns:a16="http://schemas.microsoft.com/office/drawing/2014/main" id="{F9BFA7D2-1A9A-C60D-049F-2FC17A85B232}"/>
              </a:ext>
            </a:extLst>
          </p:cNvPr>
          <p:cNvPicPr>
            <a:picLocks noChangeAspect="1"/>
          </p:cNvPicPr>
          <p:nvPr/>
        </p:nvPicPr>
        <p:blipFill>
          <a:blip r:embed="rId2"/>
          <a:stretch>
            <a:fillRect/>
          </a:stretch>
        </p:blipFill>
        <p:spPr>
          <a:xfrm>
            <a:off x="5715000" y="1143000"/>
            <a:ext cx="5730012" cy="1176465"/>
          </a:xfrm>
          <a:prstGeom prst="rect">
            <a:avLst/>
          </a:prstGeom>
        </p:spPr>
      </p:pic>
      <p:pic>
        <p:nvPicPr>
          <p:cNvPr id="9" name="Picture 8">
            <a:extLst>
              <a:ext uri="{FF2B5EF4-FFF2-40B4-BE49-F238E27FC236}">
                <a16:creationId xmlns:a16="http://schemas.microsoft.com/office/drawing/2014/main" id="{E96BED72-8CD8-B122-030D-767E4661C60D}"/>
              </a:ext>
            </a:extLst>
          </p:cNvPr>
          <p:cNvPicPr>
            <a:picLocks noChangeAspect="1"/>
          </p:cNvPicPr>
          <p:nvPr/>
        </p:nvPicPr>
        <p:blipFill>
          <a:blip r:embed="rId3"/>
          <a:stretch>
            <a:fillRect/>
          </a:stretch>
        </p:blipFill>
        <p:spPr>
          <a:xfrm>
            <a:off x="6744058" y="2438400"/>
            <a:ext cx="4381858" cy="3389590"/>
          </a:xfrm>
          <a:prstGeom prst="rect">
            <a:avLst/>
          </a:prstGeom>
        </p:spPr>
      </p:pic>
      <p:sp>
        <p:nvSpPr>
          <p:cNvPr id="11" name="TextBox 10">
            <a:extLst>
              <a:ext uri="{FF2B5EF4-FFF2-40B4-BE49-F238E27FC236}">
                <a16:creationId xmlns:a16="http://schemas.microsoft.com/office/drawing/2014/main" id="{5D8EA3B1-4840-4CC8-F180-2E4B71EFA0FA}"/>
              </a:ext>
            </a:extLst>
          </p:cNvPr>
          <p:cNvSpPr txBox="1"/>
          <p:nvPr/>
        </p:nvSpPr>
        <p:spPr>
          <a:xfrm>
            <a:off x="618035" y="5643324"/>
            <a:ext cx="4572000" cy="369332"/>
          </a:xfrm>
          <a:prstGeom prst="rect">
            <a:avLst/>
          </a:prstGeom>
          <a:noFill/>
        </p:spPr>
        <p:txBody>
          <a:bodyPr wrap="square" rtlCol="0">
            <a:spAutoFit/>
          </a:bodyPr>
          <a:lstStyle/>
          <a:p>
            <a:r>
              <a:rPr lang="en-US" dirty="0"/>
              <a:t>Tam &amp; Hu, IEEE TED </a:t>
            </a:r>
            <a:r>
              <a:rPr lang="en-US" b="1" dirty="0"/>
              <a:t>31</a:t>
            </a:r>
            <a:r>
              <a:rPr lang="en-US" dirty="0"/>
              <a:t>, p1264 (1984) </a:t>
            </a:r>
          </a:p>
        </p:txBody>
      </p:sp>
    </p:spTree>
    <p:extLst>
      <p:ext uri="{BB962C8B-B14F-4D97-AF65-F5344CB8AC3E}">
        <p14:creationId xmlns:p14="http://schemas.microsoft.com/office/powerpoint/2010/main" val="2510876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CB055-F114-1D16-E04D-52863D3C8298}"/>
              </a:ext>
            </a:extLst>
          </p:cNvPr>
          <p:cNvSpPr>
            <a:spLocks noGrp="1"/>
          </p:cNvSpPr>
          <p:nvPr>
            <p:ph type="title"/>
          </p:nvPr>
        </p:nvSpPr>
        <p:spPr/>
        <p:txBody>
          <a:bodyPr/>
          <a:lstStyle/>
          <a:p>
            <a:r>
              <a:rPr lang="en-US" dirty="0"/>
              <a:t>Hot-Electron Induced Photon Generation in Silicon NMOS</a:t>
            </a:r>
          </a:p>
        </p:txBody>
      </p:sp>
      <p:sp>
        <p:nvSpPr>
          <p:cNvPr id="3" name="Content Placeholder 2">
            <a:extLst>
              <a:ext uri="{FF2B5EF4-FFF2-40B4-BE49-F238E27FC236}">
                <a16:creationId xmlns:a16="http://schemas.microsoft.com/office/drawing/2014/main" id="{6C209FEC-C68B-7252-DA9C-9982CE4DB0FD}"/>
              </a:ext>
            </a:extLst>
          </p:cNvPr>
          <p:cNvSpPr>
            <a:spLocks noGrp="1"/>
          </p:cNvSpPr>
          <p:nvPr>
            <p:ph idx="1"/>
          </p:nvPr>
        </p:nvSpPr>
        <p:spPr>
          <a:xfrm>
            <a:off x="609600" y="1143000"/>
            <a:ext cx="4724400" cy="4572000"/>
          </a:xfrm>
        </p:spPr>
        <p:txBody>
          <a:bodyPr/>
          <a:lstStyle/>
          <a:p>
            <a:r>
              <a:rPr lang="en-US" dirty="0"/>
              <a:t>Model proposed by Tam &amp; Hu</a:t>
            </a:r>
          </a:p>
          <a:p>
            <a:pPr lvl="1"/>
            <a:r>
              <a:rPr lang="en-US" dirty="0"/>
              <a:t>Assumes IA c-c process (optical phonon mediated relaxation)</a:t>
            </a:r>
          </a:p>
          <a:p>
            <a:pPr lvl="2"/>
            <a:r>
              <a:rPr lang="en-US" dirty="0"/>
              <a:t>Uses Maxwell Boltzmann statistics</a:t>
            </a:r>
          </a:p>
          <a:p>
            <a:pPr lvl="2"/>
            <a:r>
              <a:rPr lang="en-US" dirty="0"/>
              <a:t>Models scattering with mean free path parameter, field dependence</a:t>
            </a:r>
          </a:p>
          <a:p>
            <a:pPr lvl="1"/>
            <a:r>
              <a:rPr lang="en-US" dirty="0"/>
              <a:t>Validated by secondary measurement of photogenerated carriers collected in the collector &amp; substrate </a:t>
            </a:r>
          </a:p>
          <a:p>
            <a:endParaRPr lang="en-US" dirty="0"/>
          </a:p>
        </p:txBody>
      </p:sp>
      <p:pic>
        <p:nvPicPr>
          <p:cNvPr id="5" name="Picture 4">
            <a:extLst>
              <a:ext uri="{FF2B5EF4-FFF2-40B4-BE49-F238E27FC236}">
                <a16:creationId xmlns:a16="http://schemas.microsoft.com/office/drawing/2014/main" id="{F9BFA7D2-1A9A-C60D-049F-2FC17A85B232}"/>
              </a:ext>
            </a:extLst>
          </p:cNvPr>
          <p:cNvPicPr>
            <a:picLocks noChangeAspect="1"/>
          </p:cNvPicPr>
          <p:nvPr/>
        </p:nvPicPr>
        <p:blipFill>
          <a:blip r:embed="rId2"/>
          <a:stretch>
            <a:fillRect/>
          </a:stretch>
        </p:blipFill>
        <p:spPr>
          <a:xfrm>
            <a:off x="5715000" y="1143000"/>
            <a:ext cx="5730012" cy="1176465"/>
          </a:xfrm>
          <a:prstGeom prst="rect">
            <a:avLst/>
          </a:prstGeom>
        </p:spPr>
      </p:pic>
      <p:pic>
        <p:nvPicPr>
          <p:cNvPr id="9" name="Picture 8">
            <a:extLst>
              <a:ext uri="{FF2B5EF4-FFF2-40B4-BE49-F238E27FC236}">
                <a16:creationId xmlns:a16="http://schemas.microsoft.com/office/drawing/2014/main" id="{E96BED72-8CD8-B122-030D-767E4661C60D}"/>
              </a:ext>
            </a:extLst>
          </p:cNvPr>
          <p:cNvPicPr>
            <a:picLocks noChangeAspect="1"/>
          </p:cNvPicPr>
          <p:nvPr/>
        </p:nvPicPr>
        <p:blipFill>
          <a:blip r:embed="rId3"/>
          <a:stretch>
            <a:fillRect/>
          </a:stretch>
        </p:blipFill>
        <p:spPr>
          <a:xfrm>
            <a:off x="6744058" y="2438400"/>
            <a:ext cx="4381858" cy="3389590"/>
          </a:xfrm>
          <a:prstGeom prst="rect">
            <a:avLst/>
          </a:prstGeom>
        </p:spPr>
      </p:pic>
      <p:sp>
        <p:nvSpPr>
          <p:cNvPr id="10" name="Thought Bubble: Cloud 9">
            <a:extLst>
              <a:ext uri="{FF2B5EF4-FFF2-40B4-BE49-F238E27FC236}">
                <a16:creationId xmlns:a16="http://schemas.microsoft.com/office/drawing/2014/main" id="{CF3B869C-5D11-1821-85CE-392CA989A25F}"/>
              </a:ext>
            </a:extLst>
          </p:cNvPr>
          <p:cNvSpPr/>
          <p:nvPr/>
        </p:nvSpPr>
        <p:spPr>
          <a:xfrm>
            <a:off x="5334000" y="2420815"/>
            <a:ext cx="4724400" cy="3505200"/>
          </a:xfrm>
          <a:prstGeom prst="cloudCallout">
            <a:avLst>
              <a:gd name="adj1" fmla="val -58798"/>
              <a:gd name="adj2" fmla="val -25125"/>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We’re assuming that this is an adequate substitute for a relaxation time that would be associated with an electron temperature under the same statistics, although the process is different (see </a:t>
            </a:r>
            <a:r>
              <a:rPr lang="en-US" dirty="0" err="1"/>
              <a:t>Toriumi</a:t>
            </a:r>
            <a:r>
              <a:rPr lang="en-US" dirty="0"/>
              <a:t> et al, </a:t>
            </a:r>
            <a:r>
              <a:rPr lang="en-US" dirty="0" err="1"/>
              <a:t>eqs</a:t>
            </a:r>
            <a:r>
              <a:rPr lang="en-US" dirty="0"/>
              <a:t> 7-9)</a:t>
            </a:r>
          </a:p>
        </p:txBody>
      </p:sp>
      <p:sp>
        <p:nvSpPr>
          <p:cNvPr id="4" name="TextBox 3">
            <a:extLst>
              <a:ext uri="{FF2B5EF4-FFF2-40B4-BE49-F238E27FC236}">
                <a16:creationId xmlns:a16="http://schemas.microsoft.com/office/drawing/2014/main" id="{7BA9537A-38FC-D280-F22C-A4CF1DFD79B9}"/>
              </a:ext>
            </a:extLst>
          </p:cNvPr>
          <p:cNvSpPr txBox="1"/>
          <p:nvPr/>
        </p:nvSpPr>
        <p:spPr>
          <a:xfrm>
            <a:off x="618035" y="5643324"/>
            <a:ext cx="4572000" cy="369332"/>
          </a:xfrm>
          <a:prstGeom prst="rect">
            <a:avLst/>
          </a:prstGeom>
          <a:noFill/>
        </p:spPr>
        <p:txBody>
          <a:bodyPr wrap="square" rtlCol="0">
            <a:spAutoFit/>
          </a:bodyPr>
          <a:lstStyle/>
          <a:p>
            <a:r>
              <a:rPr lang="en-US" dirty="0"/>
              <a:t>Tam &amp; Hu, IEEE TED </a:t>
            </a:r>
            <a:r>
              <a:rPr lang="en-US" b="1" dirty="0"/>
              <a:t>31</a:t>
            </a:r>
            <a:r>
              <a:rPr lang="en-US" dirty="0"/>
              <a:t>, p1264 (1984) </a:t>
            </a:r>
          </a:p>
        </p:txBody>
      </p:sp>
    </p:spTree>
    <p:extLst>
      <p:ext uri="{BB962C8B-B14F-4D97-AF65-F5344CB8AC3E}">
        <p14:creationId xmlns:p14="http://schemas.microsoft.com/office/powerpoint/2010/main" val="480323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3082-BDE2-B3EB-F998-A00C4F5AADAB}"/>
              </a:ext>
            </a:extLst>
          </p:cNvPr>
          <p:cNvSpPr>
            <a:spLocks noGrp="1"/>
          </p:cNvSpPr>
          <p:nvPr>
            <p:ph type="title"/>
          </p:nvPr>
        </p:nvSpPr>
        <p:spPr/>
        <p:txBody>
          <a:bodyPr/>
          <a:lstStyle/>
          <a:p>
            <a:r>
              <a:rPr lang="en-US" dirty="0"/>
              <a:t>What is Side-Channel Attack?</a:t>
            </a:r>
          </a:p>
        </p:txBody>
      </p:sp>
      <p:sp>
        <p:nvSpPr>
          <p:cNvPr id="3" name="Text Placeholder 2">
            <a:extLst>
              <a:ext uri="{FF2B5EF4-FFF2-40B4-BE49-F238E27FC236}">
                <a16:creationId xmlns:a16="http://schemas.microsoft.com/office/drawing/2014/main" id="{E67A3194-3516-9FB5-AA92-FD5329BA64C4}"/>
              </a:ext>
            </a:extLst>
          </p:cNvPr>
          <p:cNvSpPr>
            <a:spLocks noGrp="1"/>
          </p:cNvSpPr>
          <p:nvPr>
            <p:ph type="body" sz="quarter" idx="13"/>
          </p:nvPr>
        </p:nvSpPr>
        <p:spPr>
          <a:xfrm>
            <a:off x="487681" y="1295400"/>
            <a:ext cx="5105400" cy="4572000"/>
          </a:xfrm>
        </p:spPr>
        <p:txBody>
          <a:bodyPr/>
          <a:lstStyle/>
          <a:p>
            <a:r>
              <a:rPr lang="en-US" dirty="0"/>
              <a:t>Extraction of secrets through physical communication channels other than intended </a:t>
            </a:r>
          </a:p>
          <a:p>
            <a:pPr lvl="1"/>
            <a:r>
              <a:rPr lang="en-US" sz="2000" dirty="0"/>
              <a:t>Power consumption</a:t>
            </a:r>
          </a:p>
          <a:p>
            <a:pPr lvl="1"/>
            <a:r>
              <a:rPr lang="en-US" sz="2000" dirty="0"/>
              <a:t>Power noise emission</a:t>
            </a:r>
          </a:p>
          <a:p>
            <a:pPr lvl="1"/>
            <a:r>
              <a:rPr lang="en-US" sz="2000" dirty="0"/>
              <a:t>Electromagnetic emission</a:t>
            </a:r>
          </a:p>
          <a:p>
            <a:pPr lvl="1"/>
            <a:r>
              <a:rPr lang="en-US" sz="2000" dirty="0"/>
              <a:t>Thermal emission </a:t>
            </a:r>
          </a:p>
          <a:p>
            <a:pPr lvl="1"/>
            <a:r>
              <a:rPr lang="en-US" sz="2000" dirty="0"/>
              <a:t>Optical photon emission</a:t>
            </a:r>
          </a:p>
          <a:p>
            <a:r>
              <a:rPr lang="en-US" sz="2000" dirty="0"/>
              <a:t> Side-channel leakage can be “listened” and analyzed</a:t>
            </a:r>
          </a:p>
        </p:txBody>
      </p:sp>
      <p:pic>
        <p:nvPicPr>
          <p:cNvPr id="5" name="Picture 4">
            <a:extLst>
              <a:ext uri="{FF2B5EF4-FFF2-40B4-BE49-F238E27FC236}">
                <a16:creationId xmlns:a16="http://schemas.microsoft.com/office/drawing/2014/main" id="{29F13AE0-FBFC-255C-C3BA-FF19FB9AB028}"/>
              </a:ext>
            </a:extLst>
          </p:cNvPr>
          <p:cNvPicPr>
            <a:picLocks noChangeAspect="1"/>
          </p:cNvPicPr>
          <p:nvPr/>
        </p:nvPicPr>
        <p:blipFill>
          <a:blip r:embed="rId3"/>
          <a:stretch>
            <a:fillRect/>
          </a:stretch>
        </p:blipFill>
        <p:spPr>
          <a:xfrm>
            <a:off x="6629400" y="1600200"/>
            <a:ext cx="4361720" cy="2981830"/>
          </a:xfrm>
          <a:prstGeom prst="rect">
            <a:avLst/>
          </a:prstGeom>
        </p:spPr>
      </p:pic>
      <p:sp>
        <p:nvSpPr>
          <p:cNvPr id="8" name="TextBox 7">
            <a:extLst>
              <a:ext uri="{FF2B5EF4-FFF2-40B4-BE49-F238E27FC236}">
                <a16:creationId xmlns:a16="http://schemas.microsoft.com/office/drawing/2014/main" id="{90953397-7445-2EB7-4347-D0D6BACB15D6}"/>
              </a:ext>
            </a:extLst>
          </p:cNvPr>
          <p:cNvSpPr txBox="1"/>
          <p:nvPr/>
        </p:nvSpPr>
        <p:spPr>
          <a:xfrm>
            <a:off x="3580228" y="5498068"/>
            <a:ext cx="4573172" cy="400110"/>
          </a:xfrm>
          <a:prstGeom prst="rect">
            <a:avLst/>
          </a:prstGeom>
          <a:noFill/>
        </p:spPr>
        <p:txBody>
          <a:bodyPr wrap="square">
            <a:spAutoFit/>
          </a:bodyPr>
          <a:lstStyle/>
          <a:p>
            <a:r>
              <a:rPr lang="en-US" sz="2000" b="1" dirty="0"/>
              <a:t>A system is as secure as its weakest link</a:t>
            </a:r>
          </a:p>
        </p:txBody>
      </p:sp>
    </p:spTree>
    <p:extLst>
      <p:ext uri="{BB962C8B-B14F-4D97-AF65-F5344CB8AC3E}">
        <p14:creationId xmlns:p14="http://schemas.microsoft.com/office/powerpoint/2010/main" val="4276104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389CDB-BB15-8025-E5F7-AF282F40384F}"/>
              </a:ext>
            </a:extLst>
          </p:cNvPr>
          <p:cNvPicPr>
            <a:picLocks noChangeAspect="1"/>
          </p:cNvPicPr>
          <p:nvPr/>
        </p:nvPicPr>
        <p:blipFill>
          <a:blip r:embed="rId2"/>
          <a:stretch>
            <a:fillRect/>
          </a:stretch>
        </p:blipFill>
        <p:spPr>
          <a:xfrm>
            <a:off x="742224" y="2514600"/>
            <a:ext cx="5201376" cy="800212"/>
          </a:xfrm>
          <a:prstGeom prst="rect">
            <a:avLst/>
          </a:prstGeom>
        </p:spPr>
      </p:pic>
      <p:sp>
        <p:nvSpPr>
          <p:cNvPr id="2" name="Title 1">
            <a:extLst>
              <a:ext uri="{FF2B5EF4-FFF2-40B4-BE49-F238E27FC236}">
                <a16:creationId xmlns:a16="http://schemas.microsoft.com/office/drawing/2014/main" id="{97A23348-82E3-1101-1BC8-FBF6E138A15F}"/>
              </a:ext>
            </a:extLst>
          </p:cNvPr>
          <p:cNvSpPr>
            <a:spLocks noGrp="1"/>
          </p:cNvSpPr>
          <p:nvPr>
            <p:ph type="title"/>
          </p:nvPr>
        </p:nvSpPr>
        <p:spPr/>
        <p:txBody>
          <a:bodyPr/>
          <a:lstStyle/>
          <a:p>
            <a:r>
              <a:rPr lang="en-US" dirty="0"/>
              <a:t>Formulation from Tam &amp; Hu</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B2C82A-1CFC-3D20-491F-40A934A800B1}"/>
                  </a:ext>
                </a:extLst>
              </p:cNvPr>
              <p:cNvSpPr>
                <a:spLocks noGrp="1"/>
              </p:cNvSpPr>
              <p:nvPr>
                <p:ph idx="1"/>
              </p:nvPr>
            </p:nvSpPr>
            <p:spPr/>
            <p:txBody>
              <a:bodyPr/>
              <a:lstStyle/>
              <a:p>
                <a:r>
                  <a:rPr lang="en-US" dirty="0"/>
                  <a:t>Starts with probability of electron gaining excess kinetic energy </a:t>
                </a:r>
                <a14:m>
                  <m:oMath xmlns:m="http://schemas.openxmlformats.org/officeDocument/2006/math">
                    <m:r>
                      <a:rPr lang="en-US" b="0" i="1" smtClean="0">
                        <a:latin typeface="Cambria Math" panose="02040503050406030204" pitchFamily="18" charset="0"/>
                      </a:rPr>
                      <m:t>𝑈</m:t>
                    </m:r>
                  </m:oMath>
                </a14:m>
                <a:r>
                  <a:rPr lang="en-US" dirty="0"/>
                  <a:t> </a:t>
                </a:r>
              </a:p>
              <a:p>
                <a:endParaRPr lang="en-US" dirty="0"/>
              </a:p>
              <a:p>
                <a:r>
                  <a:rPr lang="en-US" dirty="0"/>
                  <a:t>Probability of emission with energy in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𝜈</m:t>
                    </m:r>
                  </m:oMath>
                </a14:m>
                <a:r>
                  <a:rPr lang="en-US" dirty="0"/>
                  <a:t> to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𝜈</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𝜈</m:t>
                    </m:r>
                  </m:oMath>
                </a14:m>
                <a:r>
                  <a:rPr lang="en-US" dirty="0"/>
                  <a:t>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𝜈</m:t>
                        </m:r>
                      </m:sub>
                    </m:sSub>
                    <m:r>
                      <a:rPr lang="en-US" b="0" i="1" smtClean="0">
                        <a:latin typeface="Cambria Math" panose="02040503050406030204" pitchFamily="18" charset="0"/>
                      </a:rPr>
                      <m:t>𝑑</m:t>
                    </m:r>
                    <m:r>
                      <a:rPr lang="en-US" b="0" i="1" smtClean="0">
                        <a:latin typeface="Cambria Math" panose="02040503050406030204" pitchFamily="18" charset="0"/>
                      </a:rPr>
                      <m:t>𝜈</m:t>
                    </m:r>
                  </m:oMath>
                </a14:m>
                <a:endParaRPr lang="en-US" dirty="0"/>
              </a:p>
              <a:p>
                <a:endParaRPr lang="en-US" dirty="0"/>
              </a:p>
              <a:p>
                <a:r>
                  <a:rPr lang="en-US" dirty="0"/>
                  <a:t>Rate of hot electrons passing through channel with energy </a:t>
                </a:r>
                <a14:m>
                  <m:oMath xmlns:m="http://schemas.openxmlformats.org/officeDocument/2006/math">
                    <m:r>
                      <a:rPr lang="en-US" b="0" i="1" smtClean="0">
                        <a:latin typeface="Cambria Math" panose="02040503050406030204" pitchFamily="18" charset="0"/>
                      </a:rPr>
                      <m:t>𝑈</m:t>
                    </m:r>
                  </m:oMath>
                </a14:m>
                <a:r>
                  <a:rPr lang="en-US" dirty="0"/>
                  <a:t> to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𝑑𝑈</m:t>
                    </m:r>
                  </m:oMath>
                </a14:m>
                <a:r>
                  <a:rPr lang="en-US" dirty="0"/>
                  <a:t> (relates to Ids)</a:t>
                </a:r>
              </a:p>
              <a:p>
                <a:endParaRPr lang="en-US" dirty="0"/>
              </a:p>
              <a:p>
                <a:r>
                  <a:rPr lang="en-US" dirty="0"/>
                  <a:t>Spectrum of energy radiated on </a:t>
                </a:r>
                <a14:m>
                  <m:oMath xmlns:m="http://schemas.openxmlformats.org/officeDocument/2006/math">
                    <m:r>
                      <a:rPr lang="en-US" b="0" i="1" smtClean="0">
                        <a:latin typeface="Cambria Math" panose="02040503050406030204" pitchFamily="18" charset="0"/>
                      </a:rPr>
                      <m:t>𝜈</m:t>
                    </m:r>
                  </m:oMath>
                </a14:m>
                <a:r>
                  <a:rPr lang="en-US" dirty="0"/>
                  <a:t> to </a:t>
                </a:r>
                <a14:m>
                  <m:oMath xmlns:m="http://schemas.openxmlformats.org/officeDocument/2006/math">
                    <m:r>
                      <a:rPr lang="en-US" b="0" i="1" smtClean="0">
                        <a:latin typeface="Cambria Math" panose="02040503050406030204" pitchFamily="18" charset="0"/>
                      </a:rPr>
                      <m:t>𝜈</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𝜈</m:t>
                    </m:r>
                  </m:oMath>
                </a14:m>
                <a:r>
                  <a:rPr lang="en-US" dirty="0"/>
                  <a:t> (</a:t>
                </a:r>
                <a:r>
                  <a:rPr lang="en-US" dirty="0" err="1"/>
                  <a:t>eqs</a:t>
                </a:r>
                <a:r>
                  <a:rPr lang="en-US" dirty="0"/>
                  <a:t> 5a &amp; 6a)</a:t>
                </a:r>
              </a:p>
            </p:txBody>
          </p:sp>
        </mc:Choice>
        <mc:Fallback xmlns="">
          <p:sp>
            <p:nvSpPr>
              <p:cNvPr id="3" name="Content Placeholder 2">
                <a:extLst>
                  <a:ext uri="{FF2B5EF4-FFF2-40B4-BE49-F238E27FC236}">
                    <a16:creationId xmlns:a16="http://schemas.microsoft.com/office/drawing/2014/main" id="{3DB2C82A-1CFC-3D20-491F-40A934A800B1}"/>
                  </a:ext>
                </a:extLst>
              </p:cNvPr>
              <p:cNvSpPr>
                <a:spLocks noGrp="1" noRot="1" noChangeAspect="1" noMove="1" noResize="1" noEditPoints="1" noAdjustHandles="1" noChangeArrowheads="1" noChangeShapeType="1" noTextEdit="1"/>
              </p:cNvSpPr>
              <p:nvPr>
                <p:ph idx="1"/>
              </p:nvPr>
            </p:nvSpPr>
            <p:spPr>
              <a:blipFill>
                <a:blip r:embed="rId3"/>
                <a:stretch>
                  <a:fillRect l="-1167" t="-2133" r="-11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2699403-DA63-C1CF-8CCB-2B74C66313F7}"/>
              </a:ext>
            </a:extLst>
          </p:cNvPr>
          <p:cNvPicPr>
            <a:picLocks noChangeAspect="1"/>
          </p:cNvPicPr>
          <p:nvPr/>
        </p:nvPicPr>
        <p:blipFill>
          <a:blip r:embed="rId4"/>
          <a:stretch>
            <a:fillRect/>
          </a:stretch>
        </p:blipFill>
        <p:spPr>
          <a:xfrm>
            <a:off x="838200" y="1600200"/>
            <a:ext cx="5077534" cy="523948"/>
          </a:xfrm>
          <a:prstGeom prst="rect">
            <a:avLst/>
          </a:prstGeom>
        </p:spPr>
      </p:pic>
      <p:grpSp>
        <p:nvGrpSpPr>
          <p:cNvPr id="12" name="Group 11">
            <a:extLst>
              <a:ext uri="{FF2B5EF4-FFF2-40B4-BE49-F238E27FC236}">
                <a16:creationId xmlns:a16="http://schemas.microsoft.com/office/drawing/2014/main" id="{5FCBADA8-113C-DFCB-8CB6-75B15F30140E}"/>
              </a:ext>
            </a:extLst>
          </p:cNvPr>
          <p:cNvGrpSpPr/>
          <p:nvPr/>
        </p:nvGrpSpPr>
        <p:grpSpPr>
          <a:xfrm>
            <a:off x="1050657" y="3620846"/>
            <a:ext cx="4876800" cy="638264"/>
            <a:chOff x="1050657" y="3620846"/>
            <a:chExt cx="4876800" cy="638264"/>
          </a:xfrm>
        </p:grpSpPr>
        <p:pic>
          <p:nvPicPr>
            <p:cNvPr id="9" name="Picture 8">
              <a:extLst>
                <a:ext uri="{FF2B5EF4-FFF2-40B4-BE49-F238E27FC236}">
                  <a16:creationId xmlns:a16="http://schemas.microsoft.com/office/drawing/2014/main" id="{F287FB05-AD72-374D-22E8-EF70F71DAD8B}"/>
                </a:ext>
              </a:extLst>
            </p:cNvPr>
            <p:cNvPicPr>
              <a:picLocks noChangeAspect="1"/>
            </p:cNvPicPr>
            <p:nvPr/>
          </p:nvPicPr>
          <p:blipFill>
            <a:blip r:embed="rId5"/>
            <a:stretch>
              <a:fillRect/>
            </a:stretch>
          </p:blipFill>
          <p:spPr>
            <a:xfrm>
              <a:off x="1126187" y="3620846"/>
              <a:ext cx="4801270" cy="638264"/>
            </a:xfrm>
            <a:prstGeom prst="rect">
              <a:avLst/>
            </a:prstGeom>
          </p:spPr>
        </p:pic>
        <p:pic>
          <p:nvPicPr>
            <p:cNvPr id="11" name="Picture 10">
              <a:extLst>
                <a:ext uri="{FF2B5EF4-FFF2-40B4-BE49-F238E27FC236}">
                  <a16:creationId xmlns:a16="http://schemas.microsoft.com/office/drawing/2014/main" id="{EA7B0A91-2245-D8DA-037F-64B121D3AAE1}"/>
                </a:ext>
              </a:extLst>
            </p:cNvPr>
            <p:cNvPicPr>
              <a:picLocks noChangeAspect="1"/>
            </p:cNvPicPr>
            <p:nvPr/>
          </p:nvPicPr>
          <p:blipFill>
            <a:blip r:embed="rId6"/>
            <a:stretch>
              <a:fillRect/>
            </a:stretch>
          </p:blipFill>
          <p:spPr>
            <a:xfrm>
              <a:off x="1050657" y="3709995"/>
              <a:ext cx="828791" cy="419158"/>
            </a:xfrm>
            <a:prstGeom prst="rect">
              <a:avLst/>
            </a:prstGeom>
          </p:spPr>
        </p:pic>
      </p:grpSp>
      <p:grpSp>
        <p:nvGrpSpPr>
          <p:cNvPr id="19" name="Group 18">
            <a:extLst>
              <a:ext uri="{FF2B5EF4-FFF2-40B4-BE49-F238E27FC236}">
                <a16:creationId xmlns:a16="http://schemas.microsoft.com/office/drawing/2014/main" id="{643E5160-E24B-F010-524A-8BDA0281883D}"/>
              </a:ext>
            </a:extLst>
          </p:cNvPr>
          <p:cNvGrpSpPr/>
          <p:nvPr/>
        </p:nvGrpSpPr>
        <p:grpSpPr>
          <a:xfrm>
            <a:off x="1065812" y="4730493"/>
            <a:ext cx="7087588" cy="883940"/>
            <a:chOff x="1317395" y="4730493"/>
            <a:chExt cx="7087588" cy="883940"/>
          </a:xfrm>
        </p:grpSpPr>
        <p:pic>
          <p:nvPicPr>
            <p:cNvPr id="14" name="Picture 13">
              <a:extLst>
                <a:ext uri="{FF2B5EF4-FFF2-40B4-BE49-F238E27FC236}">
                  <a16:creationId xmlns:a16="http://schemas.microsoft.com/office/drawing/2014/main" id="{257FB34A-10DA-D810-9F82-97948A62D61B}"/>
                </a:ext>
              </a:extLst>
            </p:cNvPr>
            <p:cNvPicPr>
              <a:picLocks noChangeAspect="1"/>
            </p:cNvPicPr>
            <p:nvPr/>
          </p:nvPicPr>
          <p:blipFill>
            <a:blip r:embed="rId7"/>
            <a:stretch>
              <a:fillRect/>
            </a:stretch>
          </p:blipFill>
          <p:spPr>
            <a:xfrm>
              <a:off x="1879448" y="4730493"/>
              <a:ext cx="4277322" cy="666843"/>
            </a:xfrm>
            <a:prstGeom prst="rect">
              <a:avLst/>
            </a:prstGeom>
          </p:spPr>
        </p:pic>
        <p:pic>
          <p:nvPicPr>
            <p:cNvPr id="16" name="Picture 15">
              <a:extLst>
                <a:ext uri="{FF2B5EF4-FFF2-40B4-BE49-F238E27FC236}">
                  <a16:creationId xmlns:a16="http://schemas.microsoft.com/office/drawing/2014/main" id="{60BA2004-AD1C-25B0-1F22-6C98893C5221}"/>
                </a:ext>
              </a:extLst>
            </p:cNvPr>
            <p:cNvPicPr>
              <a:picLocks noChangeAspect="1"/>
            </p:cNvPicPr>
            <p:nvPr/>
          </p:nvPicPr>
          <p:blipFill>
            <a:blip r:embed="rId8"/>
            <a:stretch>
              <a:fillRect/>
            </a:stretch>
          </p:blipFill>
          <p:spPr>
            <a:xfrm>
              <a:off x="1317395" y="4947095"/>
              <a:ext cx="562053" cy="304843"/>
            </a:xfrm>
            <a:prstGeom prst="rect">
              <a:avLst/>
            </a:prstGeom>
          </p:spPr>
        </p:pic>
        <p:pic>
          <p:nvPicPr>
            <p:cNvPr id="18" name="Picture 17">
              <a:extLst>
                <a:ext uri="{FF2B5EF4-FFF2-40B4-BE49-F238E27FC236}">
                  <a16:creationId xmlns:a16="http://schemas.microsoft.com/office/drawing/2014/main" id="{764D440C-45C7-EF93-51EF-403550DB4992}"/>
                </a:ext>
              </a:extLst>
            </p:cNvPr>
            <p:cNvPicPr>
              <a:picLocks noChangeAspect="1"/>
            </p:cNvPicPr>
            <p:nvPr/>
          </p:nvPicPr>
          <p:blipFill>
            <a:blip r:embed="rId9"/>
            <a:stretch>
              <a:fillRect/>
            </a:stretch>
          </p:blipFill>
          <p:spPr>
            <a:xfrm>
              <a:off x="5032662" y="4747537"/>
              <a:ext cx="3372321" cy="866896"/>
            </a:xfrm>
            <a:prstGeom prst="rect">
              <a:avLst/>
            </a:prstGeom>
          </p:spPr>
        </p:pic>
      </p:grpSp>
      <p:sp>
        <p:nvSpPr>
          <p:cNvPr id="20" name="TextBox 19">
            <a:extLst>
              <a:ext uri="{FF2B5EF4-FFF2-40B4-BE49-F238E27FC236}">
                <a16:creationId xmlns:a16="http://schemas.microsoft.com/office/drawing/2014/main" id="{12315D07-914A-F8E0-0ADE-8EACA122D7CA}"/>
              </a:ext>
            </a:extLst>
          </p:cNvPr>
          <p:cNvSpPr txBox="1"/>
          <p:nvPr/>
        </p:nvSpPr>
        <p:spPr>
          <a:xfrm>
            <a:off x="618035" y="5643324"/>
            <a:ext cx="4572000" cy="369332"/>
          </a:xfrm>
          <a:prstGeom prst="rect">
            <a:avLst/>
          </a:prstGeom>
          <a:noFill/>
        </p:spPr>
        <p:txBody>
          <a:bodyPr wrap="square" rtlCol="0">
            <a:spAutoFit/>
          </a:bodyPr>
          <a:lstStyle/>
          <a:p>
            <a:r>
              <a:rPr lang="en-US" dirty="0"/>
              <a:t>Tam &amp; Hu, IEEE TED </a:t>
            </a:r>
            <a:r>
              <a:rPr lang="en-US" b="1" dirty="0"/>
              <a:t>31</a:t>
            </a:r>
            <a:r>
              <a:rPr lang="en-US" dirty="0"/>
              <a:t>, p1264 (1984) </a:t>
            </a:r>
          </a:p>
        </p:txBody>
      </p:sp>
    </p:spTree>
    <p:extLst>
      <p:ext uri="{BB962C8B-B14F-4D97-AF65-F5344CB8AC3E}">
        <p14:creationId xmlns:p14="http://schemas.microsoft.com/office/powerpoint/2010/main" val="1757364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DF1A-F61E-A713-0013-743DF0C7FCED}"/>
              </a:ext>
            </a:extLst>
          </p:cNvPr>
          <p:cNvSpPr>
            <a:spLocks noGrp="1"/>
          </p:cNvSpPr>
          <p:nvPr>
            <p:ph type="title"/>
          </p:nvPr>
        </p:nvSpPr>
        <p:spPr/>
        <p:txBody>
          <a:bodyPr/>
          <a:lstStyle/>
          <a:p>
            <a:r>
              <a:rPr lang="en-US" dirty="0"/>
              <a:t>Formulation from Tam &amp; Hu</a:t>
            </a:r>
          </a:p>
        </p:txBody>
      </p:sp>
      <p:sp>
        <p:nvSpPr>
          <p:cNvPr id="3" name="Content Placeholder 2">
            <a:extLst>
              <a:ext uri="{FF2B5EF4-FFF2-40B4-BE49-F238E27FC236}">
                <a16:creationId xmlns:a16="http://schemas.microsoft.com/office/drawing/2014/main" id="{50DD15FF-BA5B-36DA-40BB-37B966CDDFDE}"/>
              </a:ext>
            </a:extLst>
          </p:cNvPr>
          <p:cNvSpPr>
            <a:spLocks noGrp="1"/>
          </p:cNvSpPr>
          <p:nvPr>
            <p:ph idx="1"/>
          </p:nvPr>
        </p:nvSpPr>
        <p:spPr/>
        <p:txBody>
          <a:bodyPr/>
          <a:lstStyle/>
          <a:p>
            <a:r>
              <a:rPr lang="en-US" dirty="0"/>
              <a:t>Integrating over frequency</a:t>
            </a:r>
          </a:p>
        </p:txBody>
      </p:sp>
      <p:pic>
        <p:nvPicPr>
          <p:cNvPr id="5" name="Picture 4">
            <a:extLst>
              <a:ext uri="{FF2B5EF4-FFF2-40B4-BE49-F238E27FC236}">
                <a16:creationId xmlns:a16="http://schemas.microsoft.com/office/drawing/2014/main" id="{68D461D3-EAB5-CC07-5A0B-2A122577084B}"/>
              </a:ext>
            </a:extLst>
          </p:cNvPr>
          <p:cNvPicPr>
            <a:picLocks noChangeAspect="1"/>
          </p:cNvPicPr>
          <p:nvPr/>
        </p:nvPicPr>
        <p:blipFill>
          <a:blip r:embed="rId2"/>
          <a:stretch>
            <a:fillRect/>
          </a:stretch>
        </p:blipFill>
        <p:spPr>
          <a:xfrm>
            <a:off x="1104203" y="1600200"/>
            <a:ext cx="4991797" cy="2791215"/>
          </a:xfrm>
          <a:prstGeom prst="rect">
            <a:avLst/>
          </a:prstGeom>
        </p:spPr>
      </p:pic>
      <p:sp>
        <p:nvSpPr>
          <p:cNvPr id="6" name="Rectangle 5">
            <a:extLst>
              <a:ext uri="{FF2B5EF4-FFF2-40B4-BE49-F238E27FC236}">
                <a16:creationId xmlns:a16="http://schemas.microsoft.com/office/drawing/2014/main" id="{6B0EC212-B90F-4341-0182-91C853F3CCE6}"/>
              </a:ext>
            </a:extLst>
          </p:cNvPr>
          <p:cNvSpPr/>
          <p:nvPr/>
        </p:nvSpPr>
        <p:spPr>
          <a:xfrm>
            <a:off x="1524000" y="2438400"/>
            <a:ext cx="4267200" cy="1676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7B7ACC3-7002-F2CF-A5A0-555BE313040E}"/>
              </a:ext>
            </a:extLst>
          </p:cNvPr>
          <p:cNvSpPr txBox="1"/>
          <p:nvPr/>
        </p:nvSpPr>
        <p:spPr>
          <a:xfrm>
            <a:off x="618035" y="5643324"/>
            <a:ext cx="4572000" cy="369332"/>
          </a:xfrm>
          <a:prstGeom prst="rect">
            <a:avLst/>
          </a:prstGeom>
          <a:noFill/>
        </p:spPr>
        <p:txBody>
          <a:bodyPr wrap="square" rtlCol="0">
            <a:spAutoFit/>
          </a:bodyPr>
          <a:lstStyle/>
          <a:p>
            <a:r>
              <a:rPr lang="en-US" dirty="0"/>
              <a:t>Tam &amp; Hu, IEEE TED </a:t>
            </a:r>
            <a:r>
              <a:rPr lang="en-US" b="1" dirty="0"/>
              <a:t>31</a:t>
            </a:r>
            <a:r>
              <a:rPr lang="en-US" dirty="0"/>
              <a:t>, p1264 (1984) </a:t>
            </a:r>
          </a:p>
        </p:txBody>
      </p:sp>
    </p:spTree>
    <p:extLst>
      <p:ext uri="{BB962C8B-B14F-4D97-AF65-F5344CB8AC3E}">
        <p14:creationId xmlns:p14="http://schemas.microsoft.com/office/powerpoint/2010/main" val="23462038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337EC-17A6-C5FF-41D8-B39CA69EEA61}"/>
              </a:ext>
            </a:extLst>
          </p:cNvPr>
          <p:cNvSpPr>
            <a:spLocks noGrp="1"/>
          </p:cNvSpPr>
          <p:nvPr>
            <p:ph type="title"/>
          </p:nvPr>
        </p:nvSpPr>
        <p:spPr/>
        <p:txBody>
          <a:bodyPr/>
          <a:lstStyle/>
          <a:p>
            <a:r>
              <a:rPr lang="en-US" dirty="0"/>
              <a:t>Key parameters</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494ED100-180D-5162-512A-4CA410FEA6EA}"/>
                  </a:ext>
                </a:extLst>
              </p:cNvPr>
              <p:cNvGraphicFramePr>
                <a:graphicFrameLocks noGrp="1"/>
              </p:cNvGraphicFramePr>
              <p:nvPr>
                <p:ph idx="1"/>
              </p:nvPr>
            </p:nvGraphicFramePr>
            <p:xfrm>
              <a:off x="609600" y="1143000"/>
              <a:ext cx="10972800" cy="4355211"/>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030965857"/>
                        </a:ext>
                      </a:extLst>
                    </a:gridCol>
                    <a:gridCol w="762000">
                      <a:extLst>
                        <a:ext uri="{9D8B030D-6E8A-4147-A177-3AD203B41FA5}">
                          <a16:colId xmlns:a16="http://schemas.microsoft.com/office/drawing/2014/main" val="2554623785"/>
                        </a:ext>
                      </a:extLst>
                    </a:gridCol>
                    <a:gridCol w="1600200">
                      <a:extLst>
                        <a:ext uri="{9D8B030D-6E8A-4147-A177-3AD203B41FA5}">
                          <a16:colId xmlns:a16="http://schemas.microsoft.com/office/drawing/2014/main" val="3613066135"/>
                        </a:ext>
                      </a:extLst>
                    </a:gridCol>
                    <a:gridCol w="7391400">
                      <a:extLst>
                        <a:ext uri="{9D8B030D-6E8A-4147-A177-3AD203B41FA5}">
                          <a16:colId xmlns:a16="http://schemas.microsoft.com/office/drawing/2014/main" val="4070324016"/>
                        </a:ext>
                      </a:extLst>
                    </a:gridCol>
                  </a:tblGrid>
                  <a:tr h="370840">
                    <a:tc>
                      <a:txBody>
                        <a:bodyPr/>
                        <a:lstStyle/>
                        <a:p>
                          <a:r>
                            <a:rPr lang="en-US" dirty="0"/>
                            <a:t>Parameter</a:t>
                          </a:r>
                        </a:p>
                      </a:txBody>
                      <a:tcPr/>
                    </a:tc>
                    <a:tc>
                      <a:txBody>
                        <a:bodyPr/>
                        <a:lstStyle/>
                        <a:p>
                          <a:r>
                            <a:rPr lang="en-US" dirty="0"/>
                            <a:t>Units</a:t>
                          </a:r>
                        </a:p>
                      </a:txBody>
                      <a:tcPr/>
                    </a:tc>
                    <a:tc>
                      <a:txBody>
                        <a:bodyPr/>
                        <a:lstStyle/>
                        <a:p>
                          <a:r>
                            <a:rPr lang="en-US" dirty="0"/>
                            <a:t>Value</a:t>
                          </a:r>
                        </a:p>
                      </a:txBody>
                      <a:tcPr/>
                    </a:tc>
                    <a:tc>
                      <a:txBody>
                        <a:bodyPr/>
                        <a:lstStyle/>
                        <a:p>
                          <a:r>
                            <a:rPr lang="en-US" dirty="0"/>
                            <a:t>Description</a:t>
                          </a:r>
                        </a:p>
                      </a:txBody>
                      <a:tcPr/>
                    </a:tc>
                    <a:extLst>
                      <a:ext uri="{0D108BD9-81ED-4DB2-BD59-A6C34878D82A}">
                        <a16:rowId xmlns:a16="http://schemas.microsoft.com/office/drawing/2014/main" val="15471804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C</m:t>
                                    </m:r>
                                  </m:e>
                                  <m:sup>
                                    <m:r>
                                      <a:rPr lang="en-US" b="0" i="1" smtClean="0">
                                        <a:latin typeface="Cambria Math" panose="02040503050406030204" pitchFamily="18" charset="0"/>
                                      </a:rPr>
                                      <m:t>6</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2.8×</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oMath>
                            </m:oMathPara>
                          </a14:m>
                          <a:endParaRPr lang="en-US" dirty="0"/>
                        </a:p>
                      </a:txBody>
                      <a:tcPr/>
                    </a:tc>
                    <a:tc>
                      <a:txBody>
                        <a:bodyPr/>
                        <a:lstStyle/>
                        <a:p>
                          <a:r>
                            <a:rPr lang="en-US" dirty="0"/>
                            <a:t>Constant</a:t>
                          </a:r>
                        </a:p>
                      </a:txBody>
                      <a:tcPr/>
                    </a:tc>
                    <a:extLst>
                      <a:ext uri="{0D108BD9-81ED-4DB2-BD59-A6C34878D82A}">
                        <a16:rowId xmlns:a16="http://schemas.microsoft.com/office/drawing/2014/main" val="420962589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𝐶</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m:t>
                                    </m:r>
                                  </m:e>
                                  <m:sup>
                                    <m:r>
                                      <a:rPr lang="en-US" b="0" i="1" smtClean="0">
                                        <a:latin typeface="Cambria Math" panose="02040503050406030204" pitchFamily="18" charset="0"/>
                                      </a:rPr>
                                      <m:t>−3</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26</m:t>
                                    </m:r>
                                  </m:sup>
                                </m:sSup>
                              </m:oMath>
                            </m:oMathPara>
                          </a14:m>
                          <a:endParaRPr lang="en-US" dirty="0"/>
                        </a:p>
                      </a:txBody>
                      <a:tcPr/>
                    </a:tc>
                    <a:tc>
                      <a:txBody>
                        <a:bodyPr/>
                        <a:lstStyle/>
                        <a:p>
                          <a:r>
                            <a:rPr lang="en-US" dirty="0"/>
                            <a:t>Impurity density in the drain (e.g. </a:t>
                          </a:r>
                          <a14:m>
                            <m:oMath xmlns:m="http://schemas.openxmlformats.org/officeDocument/2006/math">
                              <m:r>
                                <a:rPr lang="en-US" b="0" i="1" smtClean="0">
                                  <a:latin typeface="Cambria Math" panose="02040503050406030204" pitchFamily="18" charset="0"/>
                                </a:rPr>
                                <m:t>5×</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20</m:t>
                                  </m:r>
                                </m:sup>
                              </m:sSup>
                              <m:r>
                                <a:rPr lang="en-US" b="0" i="0" smtClean="0">
                                  <a:latin typeface="Cambria Math" panose="02040503050406030204" pitchFamily="18" charset="0"/>
                                </a:rPr>
                                <m:t> </m:t>
                              </m:r>
                            </m:oMath>
                          </a14:m>
                          <a:r>
                            <a:rPr lang="en-US" dirty="0"/>
                            <a:t>cm</a:t>
                          </a:r>
                          <a:r>
                            <a:rPr lang="en-US" baseline="30000" dirty="0"/>
                            <a:t>-3</a:t>
                          </a:r>
                          <a:r>
                            <a:rPr lang="en-US" dirty="0"/>
                            <a:t>)</a:t>
                          </a:r>
                        </a:p>
                      </a:txBody>
                      <a:tcPr/>
                    </a:tc>
                    <a:extLst>
                      <a:ext uri="{0D108BD9-81ED-4DB2-BD59-A6C34878D82A}">
                        <a16:rowId xmlns:a16="http://schemas.microsoft.com/office/drawing/2014/main" val="1689666162"/>
                      </a:ext>
                    </a:extLst>
                  </a:tr>
                  <a:tr h="370840">
                    <a:tc>
                      <a: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kg</m:t>
                                </m:r>
                              </m:oMath>
                            </m:oMathPara>
                          </a14:m>
                          <a:endParaRPr lang="en-US" i="0"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0.26</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0</m:t>
                                    </m:r>
                                  </m:sub>
                                </m:sSub>
                              </m:oMath>
                            </m:oMathPara>
                          </a14:m>
                          <a:endParaRPr lang="en-US" dirty="0"/>
                        </a:p>
                      </a:txBody>
                      <a:tcPr/>
                    </a:tc>
                    <a:tc>
                      <a:txBody>
                        <a:bodyPr/>
                        <a:lstStyle/>
                        <a:p>
                          <a:r>
                            <a:rPr lang="en-US" dirty="0"/>
                            <a:t>Electron effective mass in silicon</a:t>
                          </a:r>
                        </a:p>
                      </a:txBody>
                      <a:tcPr/>
                    </a:tc>
                    <a:extLst>
                      <a:ext uri="{0D108BD9-81ED-4DB2-BD59-A6C34878D82A}">
                        <a16:rowId xmlns:a16="http://schemas.microsoft.com/office/drawing/2014/main" val="3464327350"/>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𝜆</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m:t>
                                </m:r>
                              </m:oMath>
                            </m:oMathPara>
                          </a14:m>
                          <a:endParaRPr lang="en-US" i="0"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10</m:t>
                                </m:r>
                                <m:r>
                                  <m:rPr>
                                    <m:sty m:val="p"/>
                                  </m:rPr>
                                  <a:rPr lang="en-US" b="0" i="0" smtClean="0">
                                    <a:latin typeface="Cambria Math" panose="02040503050406030204" pitchFamily="18" charset="0"/>
                                  </a:rPr>
                                  <m:t>nm</m:t>
                                </m:r>
                              </m:oMath>
                            </m:oMathPara>
                          </a14:m>
                          <a:endParaRPr lang="en-US" dirty="0"/>
                        </a:p>
                      </a:txBody>
                      <a:tcPr/>
                    </a:tc>
                    <a:tc>
                      <a:txBody>
                        <a:bodyPr/>
                        <a:lstStyle/>
                        <a:p>
                          <a:r>
                            <a:rPr lang="en-US" dirty="0"/>
                            <a:t>Electron </a:t>
                          </a:r>
                          <a:r>
                            <a:rPr lang="en-US" dirty="0" err="1"/>
                            <a:t>mfp</a:t>
                          </a:r>
                          <a:endParaRPr lang="en-US" dirty="0"/>
                        </a:p>
                      </a:txBody>
                      <a:tcPr/>
                    </a:tc>
                    <a:extLst>
                      <a:ext uri="{0D108BD9-81ED-4DB2-BD59-A6C34878D82A}">
                        <a16:rowId xmlns:a16="http://schemas.microsoft.com/office/drawing/2014/main" val="425457937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b="0" i="0" smtClean="0">
                                    <a:latin typeface="Cambria Math" panose="02040503050406030204" pitchFamily="18" charset="0"/>
                                  </a:rPr>
                                  <m:t>m</m:t>
                                </m:r>
                              </m:oMath>
                            </m:oMathPara>
                          </a14:m>
                          <a:endParaRPr lang="en-US" i="0"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1−5×</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7</m:t>
                                    </m:r>
                                  </m:sup>
                                </m:sSup>
                              </m:oMath>
                            </m:oMathPara>
                          </a14:m>
                          <a:endParaRPr lang="en-US" dirty="0"/>
                        </a:p>
                      </a:txBody>
                      <a:tcPr/>
                    </a:tc>
                    <a:tc>
                      <a:txBody>
                        <a:bodyPr/>
                        <a:lstStyle/>
                        <a:p>
                          <a:r>
                            <a:rPr lang="en-US" dirty="0"/>
                            <a:t>Maximum electric field</a:t>
                          </a:r>
                        </a:p>
                      </a:txBody>
                      <a:tcPr/>
                    </a:tc>
                    <a:extLst>
                      <a:ext uri="{0D108BD9-81ED-4DB2-BD59-A6C34878D82A}">
                        <a16:rowId xmlns:a16="http://schemas.microsoft.com/office/drawing/2014/main" val="690281584"/>
                      </a:ext>
                    </a:extLst>
                  </a:tr>
                  <a:tr h="370840">
                    <a:tc>
                      <a:txBody>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𝑑𝑥</m:t>
                                    </m:r>
                                  </m:den>
                                </m:f>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m:t>
                                    </m:r>
                                  </m:e>
                                  <m:sup>
                                    <m:r>
                                      <a:rPr lang="en-US" b="0" i="0" smtClean="0">
                                        <a:latin typeface="Cambria Math" panose="02040503050406030204" pitchFamily="18" charset="0"/>
                                      </a:rPr>
                                      <m:t>2</m:t>
                                    </m:r>
                                  </m:sup>
                                </m:sSup>
                              </m:oMath>
                            </m:oMathPara>
                          </a14:m>
                          <a:endParaRPr lang="en-US" i="0" dirty="0"/>
                        </a:p>
                      </a:txBody>
                      <a:tcPr anchor="ctr"/>
                    </a:tc>
                    <a:tc>
                      <a:txBody>
                        <a:bodyPr/>
                        <a:lstStyle/>
                        <a:p>
                          <a:endParaRPr lang="en-US" dirty="0"/>
                        </a:p>
                      </a:txBody>
                      <a:tcPr/>
                    </a:tc>
                    <a:tc>
                      <a:txBody>
                        <a:bodyPr/>
                        <a:lstStyle/>
                        <a:p>
                          <a:r>
                            <a:rPr lang="en-US" dirty="0"/>
                            <a:t>Electric field gradient at the drain end of the channel</a:t>
                          </a:r>
                        </a:p>
                      </a:txBody>
                      <a:tcPr anchor="ctr"/>
                    </a:tc>
                    <a:extLst>
                      <a:ext uri="{0D108BD9-81ED-4DB2-BD59-A6C34878D82A}">
                        <a16:rowId xmlns:a16="http://schemas.microsoft.com/office/drawing/2014/main" val="331264368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𝑔</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eV</m:t>
                                </m:r>
                              </m:oMath>
                            </m:oMathPara>
                          </a14:m>
                          <a:endParaRPr lang="en-US" i="0"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1.12</m:t>
                                </m:r>
                              </m:oMath>
                            </m:oMathPara>
                          </a14:m>
                          <a:endParaRPr lang="en-US" dirty="0"/>
                        </a:p>
                      </a:txBody>
                      <a:tcPr/>
                    </a:tc>
                    <a:tc>
                      <a:txBody>
                        <a:bodyPr/>
                        <a:lstStyle/>
                        <a:p>
                          <a:r>
                            <a:rPr lang="en-US" dirty="0"/>
                            <a:t>Silicon band gap energy</a:t>
                          </a:r>
                        </a:p>
                      </a:txBody>
                      <a:tcPr/>
                    </a:tc>
                    <a:extLst>
                      <a:ext uri="{0D108BD9-81ED-4DB2-BD59-A6C34878D82A}">
                        <a16:rowId xmlns:a16="http://schemas.microsoft.com/office/drawing/2014/main" val="350280545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0</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Hz</m:t>
                                </m:r>
                              </m:oMath>
                            </m:oMathPara>
                          </a14:m>
                          <a:endParaRPr lang="en-US" i="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𝑞𝐸</m:t>
                                    </m:r>
                                  </m:e>
                                  <m:sub>
                                    <m:r>
                                      <a:rPr lang="en-US" b="0" i="1" smtClean="0">
                                        <a:latin typeface="Cambria Math" panose="02040503050406030204" pitchFamily="18" charset="0"/>
                                      </a:rPr>
                                      <m:t>𝑔</m:t>
                                    </m:r>
                                  </m:sub>
                                </m:sSub>
                                <m:r>
                                  <a:rPr lang="en-US" b="0" i="1" smtClean="0">
                                    <a:latin typeface="Cambria Math" panose="02040503050406030204" pitchFamily="18" charset="0"/>
                                  </a:rPr>
                                  <m:t>/</m:t>
                                </m:r>
                                <m:r>
                                  <a:rPr lang="en-US" b="0" i="1" smtClean="0">
                                    <a:latin typeface="Cambria Math" panose="02040503050406030204" pitchFamily="18" charset="0"/>
                                  </a:rPr>
                                  <m:t>h</m:t>
                                </m:r>
                              </m:oMath>
                            </m:oMathPara>
                          </a14:m>
                          <a:endParaRPr lang="en-US" dirty="0"/>
                        </a:p>
                      </a:txBody>
                      <a:tcPr/>
                    </a:tc>
                    <a:tc>
                      <a:txBody>
                        <a:bodyPr/>
                        <a:lstStyle/>
                        <a:p>
                          <a:r>
                            <a:rPr lang="en-US" dirty="0"/>
                            <a:t>Cutoff frequency</a:t>
                          </a:r>
                        </a:p>
                      </a:txBody>
                      <a:tcPr/>
                    </a:tc>
                    <a:extLst>
                      <a:ext uri="{0D108BD9-81ED-4DB2-BD59-A6C34878D82A}">
                        <a16:rowId xmlns:a16="http://schemas.microsoft.com/office/drawing/2014/main" val="1464697167"/>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i="0"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0.30</m:t>
                                </m:r>
                              </m:oMath>
                            </m:oMathPara>
                          </a14:m>
                          <a:endParaRPr lang="en-US" dirty="0"/>
                        </a:p>
                      </a:txBody>
                      <a:tcPr/>
                    </a:tc>
                    <a:tc>
                      <a:txBody>
                        <a:bodyPr/>
                        <a:lstStyle/>
                        <a:p>
                          <a:r>
                            <a:rPr lang="en-US" dirty="0"/>
                            <a:t>Constant</a:t>
                          </a:r>
                        </a:p>
                      </a:txBody>
                      <a:tcPr/>
                    </a:tc>
                    <a:extLst>
                      <a:ext uri="{0D108BD9-81ED-4DB2-BD59-A6C34878D82A}">
                        <a16:rowId xmlns:a16="http://schemas.microsoft.com/office/drawing/2014/main" val="422185568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eV</m:t>
                                </m:r>
                              </m:oMath>
                            </m:oMathPara>
                          </a14:m>
                          <a:endParaRPr lang="en-US" i="0"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0.16</m:t>
                                </m:r>
                              </m:oMath>
                            </m:oMathPara>
                          </a14:m>
                          <a:endParaRPr lang="en-US" dirty="0"/>
                        </a:p>
                      </a:txBody>
                      <a:tcPr/>
                    </a:tc>
                    <a:tc>
                      <a:txBody>
                        <a:bodyPr/>
                        <a:lstStyle/>
                        <a:p>
                          <a:r>
                            <a:rPr lang="en-US" dirty="0"/>
                            <a:t>Constant</a:t>
                          </a:r>
                        </a:p>
                      </a:txBody>
                      <a:tcPr/>
                    </a:tc>
                    <a:extLst>
                      <a:ext uri="{0D108BD9-81ED-4DB2-BD59-A6C34878D82A}">
                        <a16:rowId xmlns:a16="http://schemas.microsoft.com/office/drawing/2014/main" val="2266774944"/>
                      </a:ext>
                    </a:extLst>
                  </a:tr>
                </a:tbl>
              </a:graphicData>
            </a:graphic>
          </p:graphicFrame>
        </mc:Choice>
        <mc:Fallback xmlns="">
          <p:graphicFrame>
            <p:nvGraphicFramePr>
              <p:cNvPr id="4" name="Table 4">
                <a:extLst>
                  <a:ext uri="{FF2B5EF4-FFF2-40B4-BE49-F238E27FC236}">
                    <a16:creationId xmlns:a16="http://schemas.microsoft.com/office/drawing/2014/main" id="{494ED100-180D-5162-512A-4CA410FEA6EA}"/>
                  </a:ext>
                </a:extLst>
              </p:cNvPr>
              <p:cNvGraphicFramePr>
                <a:graphicFrameLocks noGrp="1"/>
              </p:cNvGraphicFramePr>
              <p:nvPr>
                <p:ph idx="1"/>
                <p:extLst>
                  <p:ext uri="{D42A27DB-BD31-4B8C-83A1-F6EECF244321}">
                    <p14:modId xmlns:p14="http://schemas.microsoft.com/office/powerpoint/2010/main" val="2617770719"/>
                  </p:ext>
                </p:extLst>
              </p:nvPr>
            </p:nvGraphicFramePr>
            <p:xfrm>
              <a:off x="609600" y="1143000"/>
              <a:ext cx="10972800" cy="4355211"/>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030965857"/>
                        </a:ext>
                      </a:extLst>
                    </a:gridCol>
                    <a:gridCol w="762000">
                      <a:extLst>
                        <a:ext uri="{9D8B030D-6E8A-4147-A177-3AD203B41FA5}">
                          <a16:colId xmlns:a16="http://schemas.microsoft.com/office/drawing/2014/main" val="2554623785"/>
                        </a:ext>
                      </a:extLst>
                    </a:gridCol>
                    <a:gridCol w="1600200">
                      <a:extLst>
                        <a:ext uri="{9D8B030D-6E8A-4147-A177-3AD203B41FA5}">
                          <a16:colId xmlns:a16="http://schemas.microsoft.com/office/drawing/2014/main" val="3613066135"/>
                        </a:ext>
                      </a:extLst>
                    </a:gridCol>
                    <a:gridCol w="7391400">
                      <a:extLst>
                        <a:ext uri="{9D8B030D-6E8A-4147-A177-3AD203B41FA5}">
                          <a16:colId xmlns:a16="http://schemas.microsoft.com/office/drawing/2014/main" val="4070324016"/>
                        </a:ext>
                      </a:extLst>
                    </a:gridCol>
                  </a:tblGrid>
                  <a:tr h="370840">
                    <a:tc>
                      <a:txBody>
                        <a:bodyPr/>
                        <a:lstStyle/>
                        <a:p>
                          <a:r>
                            <a:rPr lang="en-US" dirty="0"/>
                            <a:t>Parameter</a:t>
                          </a:r>
                        </a:p>
                      </a:txBody>
                      <a:tcPr/>
                    </a:tc>
                    <a:tc>
                      <a:txBody>
                        <a:bodyPr/>
                        <a:lstStyle/>
                        <a:p>
                          <a:r>
                            <a:rPr lang="en-US" dirty="0"/>
                            <a:t>Units</a:t>
                          </a:r>
                        </a:p>
                      </a:txBody>
                      <a:tcPr/>
                    </a:tc>
                    <a:tc>
                      <a:txBody>
                        <a:bodyPr/>
                        <a:lstStyle/>
                        <a:p>
                          <a:r>
                            <a:rPr lang="en-US" dirty="0"/>
                            <a:t>Value</a:t>
                          </a:r>
                        </a:p>
                      </a:txBody>
                      <a:tcPr/>
                    </a:tc>
                    <a:tc>
                      <a:txBody>
                        <a:bodyPr/>
                        <a:lstStyle/>
                        <a:p>
                          <a:r>
                            <a:rPr lang="en-US" dirty="0"/>
                            <a:t>Description</a:t>
                          </a:r>
                        </a:p>
                      </a:txBody>
                      <a:tcPr/>
                    </a:tc>
                    <a:extLst>
                      <a:ext uri="{0D108BD9-81ED-4DB2-BD59-A6C34878D82A}">
                        <a16:rowId xmlns:a16="http://schemas.microsoft.com/office/drawing/2014/main" val="1547180401"/>
                      </a:ext>
                    </a:extLst>
                  </a:tr>
                  <a:tr h="370840">
                    <a:tc>
                      <a:txBody>
                        <a:bodyPr/>
                        <a:lstStyle/>
                        <a:p>
                          <a:endParaRPr lang="en-US"/>
                        </a:p>
                      </a:txBody>
                      <a:tcPr>
                        <a:blipFill>
                          <a:blip r:embed="rId2"/>
                          <a:stretch>
                            <a:fillRect l="-1000" t="-108197" r="-802500" b="-996721"/>
                          </a:stretch>
                        </a:blipFill>
                      </a:tcPr>
                    </a:tc>
                    <a:tc>
                      <a:txBody>
                        <a:bodyPr/>
                        <a:lstStyle/>
                        <a:p>
                          <a:endParaRPr lang="en-US"/>
                        </a:p>
                      </a:txBody>
                      <a:tcPr>
                        <a:blipFill>
                          <a:blip r:embed="rId2"/>
                          <a:stretch>
                            <a:fillRect l="-161600" t="-108197" r="-1184000" b="-996721"/>
                          </a:stretch>
                        </a:blipFill>
                      </a:tcPr>
                    </a:tc>
                    <a:tc>
                      <a:txBody>
                        <a:bodyPr/>
                        <a:lstStyle/>
                        <a:p>
                          <a:endParaRPr lang="en-US"/>
                        </a:p>
                      </a:txBody>
                      <a:tcPr>
                        <a:blipFill>
                          <a:blip r:embed="rId2"/>
                          <a:stretch>
                            <a:fillRect l="-124335" t="-108197" r="-462738" b="-996721"/>
                          </a:stretch>
                        </a:blipFill>
                      </a:tcPr>
                    </a:tc>
                    <a:tc>
                      <a:txBody>
                        <a:bodyPr/>
                        <a:lstStyle/>
                        <a:p>
                          <a:r>
                            <a:rPr lang="en-US" dirty="0"/>
                            <a:t>Constant</a:t>
                          </a:r>
                        </a:p>
                      </a:txBody>
                      <a:tcPr/>
                    </a:tc>
                    <a:extLst>
                      <a:ext uri="{0D108BD9-81ED-4DB2-BD59-A6C34878D82A}">
                        <a16:rowId xmlns:a16="http://schemas.microsoft.com/office/drawing/2014/main" val="4209625897"/>
                      </a:ext>
                    </a:extLst>
                  </a:tr>
                  <a:tr h="370840">
                    <a:tc>
                      <a:txBody>
                        <a:bodyPr/>
                        <a:lstStyle/>
                        <a:p>
                          <a:endParaRPr lang="en-US"/>
                        </a:p>
                      </a:txBody>
                      <a:tcPr>
                        <a:blipFill>
                          <a:blip r:embed="rId2"/>
                          <a:stretch>
                            <a:fillRect l="-1000" t="-208197" r="-802500" b="-896721"/>
                          </a:stretch>
                        </a:blipFill>
                      </a:tcPr>
                    </a:tc>
                    <a:tc>
                      <a:txBody>
                        <a:bodyPr/>
                        <a:lstStyle/>
                        <a:p>
                          <a:endParaRPr lang="en-US"/>
                        </a:p>
                      </a:txBody>
                      <a:tcPr>
                        <a:blipFill>
                          <a:blip r:embed="rId2"/>
                          <a:stretch>
                            <a:fillRect l="-161600" t="-208197" r="-1184000" b="-896721"/>
                          </a:stretch>
                        </a:blipFill>
                      </a:tcPr>
                    </a:tc>
                    <a:tc>
                      <a:txBody>
                        <a:bodyPr/>
                        <a:lstStyle/>
                        <a:p>
                          <a:endParaRPr lang="en-US"/>
                        </a:p>
                      </a:txBody>
                      <a:tcPr>
                        <a:blipFill>
                          <a:blip r:embed="rId2"/>
                          <a:stretch>
                            <a:fillRect l="-124335" t="-208197" r="-462738" b="-896721"/>
                          </a:stretch>
                        </a:blipFill>
                      </a:tcPr>
                    </a:tc>
                    <a:tc>
                      <a:txBody>
                        <a:bodyPr/>
                        <a:lstStyle/>
                        <a:p>
                          <a:endParaRPr lang="en-US"/>
                        </a:p>
                      </a:txBody>
                      <a:tcPr>
                        <a:blipFill>
                          <a:blip r:embed="rId2"/>
                          <a:stretch>
                            <a:fillRect l="-48680" t="-208197" r="-413" b="-896721"/>
                          </a:stretch>
                        </a:blipFill>
                      </a:tcPr>
                    </a:tc>
                    <a:extLst>
                      <a:ext uri="{0D108BD9-81ED-4DB2-BD59-A6C34878D82A}">
                        <a16:rowId xmlns:a16="http://schemas.microsoft.com/office/drawing/2014/main" val="1689666162"/>
                      </a:ext>
                    </a:extLst>
                  </a:tr>
                  <a:tr h="370840">
                    <a:tc>
                      <a:txBody>
                        <a:bodyPr/>
                        <a:lstStyle/>
                        <a:p>
                          <a:endParaRPr lang="en-US"/>
                        </a:p>
                      </a:txBody>
                      <a:tcPr>
                        <a:blipFill>
                          <a:blip r:embed="rId2"/>
                          <a:stretch>
                            <a:fillRect l="-1000" t="-308197" r="-802500" b="-796721"/>
                          </a:stretch>
                        </a:blipFill>
                      </a:tcPr>
                    </a:tc>
                    <a:tc>
                      <a:txBody>
                        <a:bodyPr/>
                        <a:lstStyle/>
                        <a:p>
                          <a:endParaRPr lang="en-US"/>
                        </a:p>
                      </a:txBody>
                      <a:tcPr>
                        <a:blipFill>
                          <a:blip r:embed="rId2"/>
                          <a:stretch>
                            <a:fillRect l="-161600" t="-308197" r="-1184000" b="-796721"/>
                          </a:stretch>
                        </a:blipFill>
                      </a:tcPr>
                    </a:tc>
                    <a:tc>
                      <a:txBody>
                        <a:bodyPr/>
                        <a:lstStyle/>
                        <a:p>
                          <a:endParaRPr lang="en-US"/>
                        </a:p>
                      </a:txBody>
                      <a:tcPr>
                        <a:blipFill>
                          <a:blip r:embed="rId2"/>
                          <a:stretch>
                            <a:fillRect l="-124335" t="-308197" r="-462738" b="-796721"/>
                          </a:stretch>
                        </a:blipFill>
                      </a:tcPr>
                    </a:tc>
                    <a:tc>
                      <a:txBody>
                        <a:bodyPr/>
                        <a:lstStyle/>
                        <a:p>
                          <a:r>
                            <a:rPr lang="en-US" dirty="0"/>
                            <a:t>Electron effective mass in silicon</a:t>
                          </a:r>
                        </a:p>
                      </a:txBody>
                      <a:tcPr/>
                    </a:tc>
                    <a:extLst>
                      <a:ext uri="{0D108BD9-81ED-4DB2-BD59-A6C34878D82A}">
                        <a16:rowId xmlns:a16="http://schemas.microsoft.com/office/drawing/2014/main" val="3464327350"/>
                      </a:ext>
                    </a:extLst>
                  </a:tr>
                  <a:tr h="370840">
                    <a:tc>
                      <a:txBody>
                        <a:bodyPr/>
                        <a:lstStyle/>
                        <a:p>
                          <a:endParaRPr lang="en-US"/>
                        </a:p>
                      </a:txBody>
                      <a:tcPr>
                        <a:blipFill>
                          <a:blip r:embed="rId2"/>
                          <a:stretch>
                            <a:fillRect l="-1000" t="-415000" r="-802500" b="-710000"/>
                          </a:stretch>
                        </a:blipFill>
                      </a:tcPr>
                    </a:tc>
                    <a:tc>
                      <a:txBody>
                        <a:bodyPr/>
                        <a:lstStyle/>
                        <a:p>
                          <a:endParaRPr lang="en-US"/>
                        </a:p>
                      </a:txBody>
                      <a:tcPr>
                        <a:blipFill>
                          <a:blip r:embed="rId2"/>
                          <a:stretch>
                            <a:fillRect l="-161600" t="-415000" r="-1184000" b="-710000"/>
                          </a:stretch>
                        </a:blipFill>
                      </a:tcPr>
                    </a:tc>
                    <a:tc>
                      <a:txBody>
                        <a:bodyPr/>
                        <a:lstStyle/>
                        <a:p>
                          <a:endParaRPr lang="en-US"/>
                        </a:p>
                      </a:txBody>
                      <a:tcPr>
                        <a:blipFill>
                          <a:blip r:embed="rId2"/>
                          <a:stretch>
                            <a:fillRect l="-124335" t="-415000" r="-462738" b="-710000"/>
                          </a:stretch>
                        </a:blipFill>
                      </a:tcPr>
                    </a:tc>
                    <a:tc>
                      <a:txBody>
                        <a:bodyPr/>
                        <a:lstStyle/>
                        <a:p>
                          <a:r>
                            <a:rPr lang="en-US" dirty="0"/>
                            <a:t>Electron </a:t>
                          </a:r>
                          <a:r>
                            <a:rPr lang="en-US" dirty="0" err="1"/>
                            <a:t>mfp</a:t>
                          </a:r>
                          <a:endParaRPr lang="en-US" dirty="0"/>
                        </a:p>
                      </a:txBody>
                      <a:tcPr/>
                    </a:tc>
                    <a:extLst>
                      <a:ext uri="{0D108BD9-81ED-4DB2-BD59-A6C34878D82A}">
                        <a16:rowId xmlns:a16="http://schemas.microsoft.com/office/drawing/2014/main" val="4254579378"/>
                      </a:ext>
                    </a:extLst>
                  </a:tr>
                  <a:tr h="370840">
                    <a:tc>
                      <a:txBody>
                        <a:bodyPr/>
                        <a:lstStyle/>
                        <a:p>
                          <a:endParaRPr lang="en-US"/>
                        </a:p>
                      </a:txBody>
                      <a:tcPr>
                        <a:blipFill>
                          <a:blip r:embed="rId2"/>
                          <a:stretch>
                            <a:fillRect l="-1000" t="-506557" r="-802500" b="-598361"/>
                          </a:stretch>
                        </a:blipFill>
                      </a:tcPr>
                    </a:tc>
                    <a:tc>
                      <a:txBody>
                        <a:bodyPr/>
                        <a:lstStyle/>
                        <a:p>
                          <a:endParaRPr lang="en-US"/>
                        </a:p>
                      </a:txBody>
                      <a:tcPr>
                        <a:blipFill>
                          <a:blip r:embed="rId2"/>
                          <a:stretch>
                            <a:fillRect l="-161600" t="-506557" r="-1184000" b="-598361"/>
                          </a:stretch>
                        </a:blipFill>
                      </a:tcPr>
                    </a:tc>
                    <a:tc>
                      <a:txBody>
                        <a:bodyPr/>
                        <a:lstStyle/>
                        <a:p>
                          <a:endParaRPr lang="en-US"/>
                        </a:p>
                      </a:txBody>
                      <a:tcPr>
                        <a:blipFill>
                          <a:blip r:embed="rId2"/>
                          <a:stretch>
                            <a:fillRect l="-124335" t="-506557" r="-462738" b="-598361"/>
                          </a:stretch>
                        </a:blipFill>
                      </a:tcPr>
                    </a:tc>
                    <a:tc>
                      <a:txBody>
                        <a:bodyPr/>
                        <a:lstStyle/>
                        <a:p>
                          <a:r>
                            <a:rPr lang="en-US" dirty="0"/>
                            <a:t>Maximum electric field</a:t>
                          </a:r>
                        </a:p>
                      </a:txBody>
                      <a:tcPr/>
                    </a:tc>
                    <a:extLst>
                      <a:ext uri="{0D108BD9-81ED-4DB2-BD59-A6C34878D82A}">
                        <a16:rowId xmlns:a16="http://schemas.microsoft.com/office/drawing/2014/main" val="690281584"/>
                      </a:ext>
                    </a:extLst>
                  </a:tr>
                  <a:tr h="612267">
                    <a:tc>
                      <a:txBody>
                        <a:bodyPr/>
                        <a:lstStyle/>
                        <a:p>
                          <a:endParaRPr lang="en-US"/>
                        </a:p>
                      </a:txBody>
                      <a:tcPr>
                        <a:blipFill>
                          <a:blip r:embed="rId2"/>
                          <a:stretch>
                            <a:fillRect l="-1000" t="-366337" r="-802500" b="-261386"/>
                          </a:stretch>
                        </a:blipFill>
                      </a:tcPr>
                    </a:tc>
                    <a:tc>
                      <a:txBody>
                        <a:bodyPr/>
                        <a:lstStyle/>
                        <a:p>
                          <a:endParaRPr lang="en-US"/>
                        </a:p>
                      </a:txBody>
                      <a:tcPr anchor="ctr">
                        <a:blipFill>
                          <a:blip r:embed="rId2"/>
                          <a:stretch>
                            <a:fillRect l="-161600" t="-366337" r="-1184000" b="-261386"/>
                          </a:stretch>
                        </a:blipFill>
                      </a:tcPr>
                    </a:tc>
                    <a:tc>
                      <a:txBody>
                        <a:bodyPr/>
                        <a:lstStyle/>
                        <a:p>
                          <a:endParaRPr lang="en-US" dirty="0"/>
                        </a:p>
                      </a:txBody>
                      <a:tcPr/>
                    </a:tc>
                    <a:tc>
                      <a:txBody>
                        <a:bodyPr/>
                        <a:lstStyle/>
                        <a:p>
                          <a:r>
                            <a:rPr lang="en-US" dirty="0"/>
                            <a:t>Electric field gradient at the drain end of the channel</a:t>
                          </a:r>
                        </a:p>
                      </a:txBody>
                      <a:tcPr anchor="ctr"/>
                    </a:tc>
                    <a:extLst>
                      <a:ext uri="{0D108BD9-81ED-4DB2-BD59-A6C34878D82A}">
                        <a16:rowId xmlns:a16="http://schemas.microsoft.com/office/drawing/2014/main" val="3312643684"/>
                      </a:ext>
                    </a:extLst>
                  </a:tr>
                  <a:tr h="388112">
                    <a:tc>
                      <a:txBody>
                        <a:bodyPr/>
                        <a:lstStyle/>
                        <a:p>
                          <a:endParaRPr lang="en-US"/>
                        </a:p>
                      </a:txBody>
                      <a:tcPr>
                        <a:blipFill>
                          <a:blip r:embed="rId2"/>
                          <a:stretch>
                            <a:fillRect l="-1000" t="-735938" r="-802500" b="-312500"/>
                          </a:stretch>
                        </a:blipFill>
                      </a:tcPr>
                    </a:tc>
                    <a:tc>
                      <a:txBody>
                        <a:bodyPr/>
                        <a:lstStyle/>
                        <a:p>
                          <a:endParaRPr lang="en-US"/>
                        </a:p>
                      </a:txBody>
                      <a:tcPr>
                        <a:blipFill>
                          <a:blip r:embed="rId2"/>
                          <a:stretch>
                            <a:fillRect l="-161600" t="-735938" r="-1184000" b="-312500"/>
                          </a:stretch>
                        </a:blipFill>
                      </a:tcPr>
                    </a:tc>
                    <a:tc>
                      <a:txBody>
                        <a:bodyPr/>
                        <a:lstStyle/>
                        <a:p>
                          <a:endParaRPr lang="en-US"/>
                        </a:p>
                      </a:txBody>
                      <a:tcPr>
                        <a:blipFill>
                          <a:blip r:embed="rId2"/>
                          <a:stretch>
                            <a:fillRect l="-124335" t="-735938" r="-462738" b="-312500"/>
                          </a:stretch>
                        </a:blipFill>
                      </a:tcPr>
                    </a:tc>
                    <a:tc>
                      <a:txBody>
                        <a:bodyPr/>
                        <a:lstStyle/>
                        <a:p>
                          <a:r>
                            <a:rPr lang="en-US" dirty="0"/>
                            <a:t>Silicon band gap energy</a:t>
                          </a:r>
                        </a:p>
                      </a:txBody>
                      <a:tcPr/>
                    </a:tc>
                    <a:extLst>
                      <a:ext uri="{0D108BD9-81ED-4DB2-BD59-A6C34878D82A}">
                        <a16:rowId xmlns:a16="http://schemas.microsoft.com/office/drawing/2014/main" val="3502805457"/>
                      </a:ext>
                    </a:extLst>
                  </a:tr>
                  <a:tr h="388112">
                    <a:tc>
                      <a:txBody>
                        <a:bodyPr/>
                        <a:lstStyle/>
                        <a:p>
                          <a:endParaRPr lang="en-US"/>
                        </a:p>
                      </a:txBody>
                      <a:tcPr>
                        <a:blipFill>
                          <a:blip r:embed="rId2"/>
                          <a:stretch>
                            <a:fillRect l="-1000" t="-849206" r="-802500" b="-217460"/>
                          </a:stretch>
                        </a:blipFill>
                      </a:tcPr>
                    </a:tc>
                    <a:tc>
                      <a:txBody>
                        <a:bodyPr/>
                        <a:lstStyle/>
                        <a:p>
                          <a:endParaRPr lang="en-US"/>
                        </a:p>
                      </a:txBody>
                      <a:tcPr>
                        <a:blipFill>
                          <a:blip r:embed="rId2"/>
                          <a:stretch>
                            <a:fillRect l="-161600" t="-849206" r="-1184000" b="-217460"/>
                          </a:stretch>
                        </a:blipFill>
                      </a:tcPr>
                    </a:tc>
                    <a:tc>
                      <a:txBody>
                        <a:bodyPr/>
                        <a:lstStyle/>
                        <a:p>
                          <a:endParaRPr lang="en-US"/>
                        </a:p>
                      </a:txBody>
                      <a:tcPr>
                        <a:blipFill>
                          <a:blip r:embed="rId2"/>
                          <a:stretch>
                            <a:fillRect l="-124335" t="-849206" r="-462738" b="-217460"/>
                          </a:stretch>
                        </a:blipFill>
                      </a:tcPr>
                    </a:tc>
                    <a:tc>
                      <a:txBody>
                        <a:bodyPr/>
                        <a:lstStyle/>
                        <a:p>
                          <a:r>
                            <a:rPr lang="en-US" dirty="0"/>
                            <a:t>Cutoff frequency</a:t>
                          </a:r>
                        </a:p>
                      </a:txBody>
                      <a:tcPr/>
                    </a:tc>
                    <a:extLst>
                      <a:ext uri="{0D108BD9-81ED-4DB2-BD59-A6C34878D82A}">
                        <a16:rowId xmlns:a16="http://schemas.microsoft.com/office/drawing/2014/main" val="1464697167"/>
                      </a:ext>
                    </a:extLst>
                  </a:tr>
                  <a:tr h="370840">
                    <a:tc>
                      <a:txBody>
                        <a:bodyPr/>
                        <a:lstStyle/>
                        <a:p>
                          <a:endParaRPr lang="en-US"/>
                        </a:p>
                      </a:txBody>
                      <a:tcPr>
                        <a:blipFill>
                          <a:blip r:embed="rId2"/>
                          <a:stretch>
                            <a:fillRect l="-1000" t="-980328" r="-802500" b="-124590"/>
                          </a:stretch>
                        </a:blipFill>
                      </a:tcPr>
                    </a:tc>
                    <a:tc>
                      <a:txBody>
                        <a:bodyPr/>
                        <a:lstStyle/>
                        <a:p>
                          <a:endParaRPr lang="en-US"/>
                        </a:p>
                      </a:txBody>
                      <a:tcPr>
                        <a:blipFill>
                          <a:blip r:embed="rId2"/>
                          <a:stretch>
                            <a:fillRect l="-161600" t="-980328" r="-1184000" b="-124590"/>
                          </a:stretch>
                        </a:blipFill>
                      </a:tcPr>
                    </a:tc>
                    <a:tc>
                      <a:txBody>
                        <a:bodyPr/>
                        <a:lstStyle/>
                        <a:p>
                          <a:endParaRPr lang="en-US"/>
                        </a:p>
                      </a:txBody>
                      <a:tcPr>
                        <a:blipFill>
                          <a:blip r:embed="rId2"/>
                          <a:stretch>
                            <a:fillRect l="-124335" t="-980328" r="-462738" b="-124590"/>
                          </a:stretch>
                        </a:blipFill>
                      </a:tcPr>
                    </a:tc>
                    <a:tc>
                      <a:txBody>
                        <a:bodyPr/>
                        <a:lstStyle/>
                        <a:p>
                          <a:r>
                            <a:rPr lang="en-US" dirty="0"/>
                            <a:t>Constant</a:t>
                          </a:r>
                        </a:p>
                      </a:txBody>
                      <a:tcPr/>
                    </a:tc>
                    <a:extLst>
                      <a:ext uri="{0D108BD9-81ED-4DB2-BD59-A6C34878D82A}">
                        <a16:rowId xmlns:a16="http://schemas.microsoft.com/office/drawing/2014/main" val="4221855681"/>
                      </a:ext>
                    </a:extLst>
                  </a:tr>
                  <a:tr h="370840">
                    <a:tc>
                      <a:txBody>
                        <a:bodyPr/>
                        <a:lstStyle/>
                        <a:p>
                          <a:endParaRPr lang="en-US"/>
                        </a:p>
                      </a:txBody>
                      <a:tcPr>
                        <a:blipFill>
                          <a:blip r:embed="rId2"/>
                          <a:stretch>
                            <a:fillRect l="-1000" t="-1080328" r="-802500" b="-24590"/>
                          </a:stretch>
                        </a:blipFill>
                      </a:tcPr>
                    </a:tc>
                    <a:tc>
                      <a:txBody>
                        <a:bodyPr/>
                        <a:lstStyle/>
                        <a:p>
                          <a:endParaRPr lang="en-US"/>
                        </a:p>
                      </a:txBody>
                      <a:tcPr>
                        <a:blipFill>
                          <a:blip r:embed="rId2"/>
                          <a:stretch>
                            <a:fillRect l="-161600" t="-1080328" r="-1184000" b="-24590"/>
                          </a:stretch>
                        </a:blipFill>
                      </a:tcPr>
                    </a:tc>
                    <a:tc>
                      <a:txBody>
                        <a:bodyPr/>
                        <a:lstStyle/>
                        <a:p>
                          <a:endParaRPr lang="en-US"/>
                        </a:p>
                      </a:txBody>
                      <a:tcPr>
                        <a:blipFill>
                          <a:blip r:embed="rId2"/>
                          <a:stretch>
                            <a:fillRect l="-124335" t="-1080328" r="-462738" b="-24590"/>
                          </a:stretch>
                        </a:blipFill>
                      </a:tcPr>
                    </a:tc>
                    <a:tc>
                      <a:txBody>
                        <a:bodyPr/>
                        <a:lstStyle/>
                        <a:p>
                          <a:r>
                            <a:rPr lang="en-US" dirty="0"/>
                            <a:t>Constant</a:t>
                          </a:r>
                        </a:p>
                      </a:txBody>
                      <a:tcPr/>
                    </a:tc>
                    <a:extLst>
                      <a:ext uri="{0D108BD9-81ED-4DB2-BD59-A6C34878D82A}">
                        <a16:rowId xmlns:a16="http://schemas.microsoft.com/office/drawing/2014/main" val="2266774944"/>
                      </a:ext>
                    </a:extLst>
                  </a:tr>
                </a:tbl>
              </a:graphicData>
            </a:graphic>
          </p:graphicFrame>
        </mc:Fallback>
      </mc:AlternateContent>
    </p:spTree>
    <p:extLst>
      <p:ext uri="{BB962C8B-B14F-4D97-AF65-F5344CB8AC3E}">
        <p14:creationId xmlns:p14="http://schemas.microsoft.com/office/powerpoint/2010/main" val="39635384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94325B2-EA74-3EBE-4D80-AF680A7BF84A}"/>
                  </a:ext>
                </a:extLst>
              </p:cNvPr>
              <p:cNvSpPr>
                <a:spLocks noGrp="1"/>
              </p:cNvSpPr>
              <p:nvPr>
                <p:ph type="title"/>
              </p:nvPr>
            </p:nvSpPr>
            <p:spPr/>
            <p:txBody>
              <a:bodyPr/>
              <a:lstStyle/>
              <a:p>
                <a:r>
                  <a:rPr lang="en-US" dirty="0"/>
                  <a:t>Modeling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a14:m>
                <a:r>
                  <a:rPr lang="en-US" dirty="0"/>
                  <a:t> and </a:t>
                </a:r>
                <a14:m>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𝑥</m:t>
                        </m:r>
                      </m:sub>
                    </m:sSub>
                    <m:r>
                      <a:rPr lang="en-US" b="0" i="1" smtClean="0">
                        <a:latin typeface="Cambria Math" panose="02040503050406030204" pitchFamily="18" charset="0"/>
                      </a:rPr>
                      <m:t>/</m:t>
                    </m:r>
                    <m:r>
                      <a:rPr lang="en-US" b="0" i="1" smtClean="0">
                        <a:latin typeface="Cambria Math" panose="02040503050406030204" pitchFamily="18" charset="0"/>
                      </a:rPr>
                      <m:t>𝑑𝑥</m:t>
                    </m:r>
                  </m:oMath>
                </a14:m>
                <a:endParaRPr lang="en-US" dirty="0"/>
              </a:p>
            </p:txBody>
          </p:sp>
        </mc:Choice>
        <mc:Fallback xmlns="">
          <p:sp>
            <p:nvSpPr>
              <p:cNvPr id="2" name="Title 1">
                <a:extLst>
                  <a:ext uri="{FF2B5EF4-FFF2-40B4-BE49-F238E27FC236}">
                    <a16:creationId xmlns:a16="http://schemas.microsoft.com/office/drawing/2014/main" id="{094325B2-EA74-3EBE-4D80-AF680A7BF84A}"/>
                  </a:ext>
                </a:extLst>
              </p:cNvPr>
              <p:cNvSpPr>
                <a:spLocks noGrp="1" noRot="1" noChangeAspect="1" noMove="1" noResize="1" noEditPoints="1" noAdjustHandles="1" noChangeArrowheads="1" noChangeShapeType="1" noTextEdit="1"/>
              </p:cNvSpPr>
              <p:nvPr>
                <p:ph type="title"/>
              </p:nvPr>
            </p:nvSpPr>
            <p:spPr>
              <a:blipFill>
                <a:blip r:embed="rId2"/>
                <a:stretch>
                  <a:fillRect l="-1833" t="-24691" b="-49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7F3BDC-6D50-D1D9-664B-FCE378D6FCB7}"/>
                  </a:ext>
                </a:extLst>
              </p:cNvPr>
              <p:cNvSpPr>
                <a:spLocks noGrp="1"/>
              </p:cNvSpPr>
              <p:nvPr>
                <p:ph idx="1"/>
              </p:nvPr>
            </p:nvSpPr>
            <p:spPr>
              <a:xfrm>
                <a:off x="4846196" y="1143000"/>
                <a:ext cx="6736204" cy="4572000"/>
              </a:xfrm>
            </p:spPr>
            <p:txBody>
              <a:bodyPr/>
              <a:lstStyle/>
              <a:p>
                <a:r>
                  <a:rPr lang="en-US" dirty="0"/>
                  <a:t>Assume that the channel E-field near the drain can be modeled as a simple PN junction</a:t>
                </a:r>
              </a:p>
              <a:p>
                <a:pPr lvl="1"/>
                <a:r>
                  <a:rPr lang="en-US" dirty="0"/>
                  <a:t>Note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10</m:t>
                        </m:r>
                      </m:sup>
                    </m:sSup>
                    <m:r>
                      <m:rPr>
                        <m:sty m:val="p"/>
                      </m:rPr>
                      <a:rPr lang="en-US" b="0" i="0" smtClean="0">
                        <a:latin typeface="Cambria Math" panose="02040503050406030204" pitchFamily="18" charset="0"/>
                      </a:rPr>
                      <m:t>c</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m:t>
                        </m:r>
                      </m:e>
                      <m:sup>
                        <m:r>
                          <a:rPr lang="en-US" b="0" i="0" smtClean="0">
                            <a:latin typeface="Cambria Math" panose="02040503050406030204" pitchFamily="18" charset="0"/>
                          </a:rPr>
                          <m:t>−3</m:t>
                        </m:r>
                      </m:sup>
                    </m:sSup>
                  </m:oMath>
                </a14:m>
                <a:r>
                  <a:rPr lang="en-US" dirty="0"/>
                  <a:t> in silicon</a:t>
                </a:r>
              </a:p>
              <a:p>
                <a:pPr lvl="1"/>
                <a:r>
                  <a:rPr lang="en-US" b="0" dirty="0"/>
                  <a:t>Built-in voltage: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𝑘𝑇</m:t>
                        </m:r>
                      </m:num>
                      <m:den>
                        <m:r>
                          <a:rPr lang="en-US" b="0" i="1" smtClean="0">
                            <a:latin typeface="Cambria Math" panose="02040503050406030204" pitchFamily="18" charset="0"/>
                          </a:rPr>
                          <m:t>𝑞</m:t>
                        </m:r>
                      </m:den>
                    </m:f>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𝐷</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den>
                            </m:f>
                          </m:e>
                        </m:d>
                      </m:e>
                    </m:func>
                  </m:oMath>
                </a14:m>
                <a:endParaRPr lang="en-US" b="0" dirty="0"/>
              </a:p>
              <a:p>
                <a:pPr lvl="1"/>
                <a:r>
                  <a:rPr lang="en-US" dirty="0"/>
                  <a:t>Peak e-field: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𝑞</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𝑠𝑖</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e>
                    </m:rad>
                  </m:oMath>
                </a14:m>
                <a:endParaRPr lang="en-US" dirty="0"/>
              </a:p>
              <a:p>
                <a:pPr lvl="1"/>
                <a:r>
                  <a:rPr lang="en-US" dirty="0"/>
                  <a:t>E-field gradient: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𝑥</m:t>
                            </m:r>
                          </m:sub>
                        </m:sSub>
                      </m:num>
                      <m:den>
                        <m:r>
                          <a:rPr lang="en-US" b="0" i="1" smtClean="0">
                            <a:latin typeface="Cambria Math" panose="02040503050406030204" pitchFamily="18" charset="0"/>
                          </a:rPr>
                          <m:t>𝑑𝑥</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num>
                      <m:den>
                        <m:r>
                          <a:rPr lang="en-US" b="0" i="1" smtClean="0">
                            <a:latin typeface="Cambria Math" panose="02040503050406030204" pitchFamily="18" charset="0"/>
                          </a:rPr>
                          <m:t>𝑊</m:t>
                        </m:r>
                      </m:den>
                    </m:f>
                    <m:r>
                      <a:rPr lang="en-US" b="0" i="1" smtClean="0">
                        <a:latin typeface="Cambria Math" panose="02040503050406030204" pitchFamily="18" charset="0"/>
                      </a:rPr>
                      <m:t>, </m:t>
                    </m:r>
                    <m:r>
                      <a:rPr lang="en-US" b="0" i="1" smtClean="0">
                        <a:latin typeface="Cambria Math" panose="02040503050406030204" pitchFamily="18" charset="0"/>
                      </a:rPr>
                      <m:t>𝑊</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𝑠𝑖</m:t>
                                </m:r>
                              </m:sub>
                            </m:sSub>
                          </m:num>
                          <m:den>
                            <m:r>
                              <a:rPr lang="en-US" b="0" i="1" smtClean="0">
                                <a:latin typeface="Cambria Math" panose="02040503050406030204" pitchFamily="18" charset="0"/>
                              </a:rPr>
                              <m:t>𝑞</m:t>
                            </m:r>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den>
                        </m:f>
                      </m:e>
                    </m:rad>
                  </m:oMath>
                </a14:m>
                <a:endParaRPr lang="en-US" b="0" dirty="0"/>
              </a:p>
              <a:p>
                <a:pPr lvl="1"/>
                <a:endParaRPr lang="en-US" dirty="0"/>
              </a:p>
            </p:txBody>
          </p:sp>
        </mc:Choice>
        <mc:Fallback xmlns="">
          <p:sp>
            <p:nvSpPr>
              <p:cNvPr id="3" name="Content Placeholder 2">
                <a:extLst>
                  <a:ext uri="{FF2B5EF4-FFF2-40B4-BE49-F238E27FC236}">
                    <a16:creationId xmlns:a16="http://schemas.microsoft.com/office/drawing/2014/main" id="{207F3BDC-6D50-D1D9-664B-FCE378D6FCB7}"/>
                  </a:ext>
                </a:extLst>
              </p:cNvPr>
              <p:cNvSpPr>
                <a:spLocks noGrp="1" noRot="1" noChangeAspect="1" noMove="1" noResize="1" noEditPoints="1" noAdjustHandles="1" noChangeArrowheads="1" noChangeShapeType="1" noTextEdit="1"/>
              </p:cNvSpPr>
              <p:nvPr>
                <p:ph idx="1"/>
              </p:nvPr>
            </p:nvSpPr>
            <p:spPr>
              <a:xfrm>
                <a:off x="4846196" y="1143000"/>
                <a:ext cx="6736204" cy="4572000"/>
              </a:xfrm>
              <a:blipFill>
                <a:blip r:embed="rId3"/>
                <a:stretch>
                  <a:fillRect l="-1900" t="-2133"/>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50C916A5-FAC0-E40D-DCD7-49D916475FC4}"/>
              </a:ext>
            </a:extLst>
          </p:cNvPr>
          <p:cNvCxnSpPr>
            <a:cxnSpLocks/>
          </p:cNvCxnSpPr>
          <p:nvPr/>
        </p:nvCxnSpPr>
        <p:spPr>
          <a:xfrm>
            <a:off x="1957905" y="2738795"/>
            <a:ext cx="19014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B39FB16-BA2F-2356-A917-34939127076B}"/>
              </a:ext>
            </a:extLst>
          </p:cNvPr>
          <p:cNvSpPr txBox="1"/>
          <p:nvPr/>
        </p:nvSpPr>
        <p:spPr>
          <a:xfrm>
            <a:off x="3844393" y="2510195"/>
            <a:ext cx="838199" cy="369332"/>
          </a:xfrm>
          <a:prstGeom prst="rect">
            <a:avLst/>
          </a:prstGeom>
          <a:noFill/>
        </p:spPr>
        <p:txBody>
          <a:bodyPr wrap="square" rtlCol="0">
            <a:spAutoFit/>
          </a:bodyPr>
          <a:lstStyle/>
          <a:p>
            <a:r>
              <a:rPr lang="en-US"/>
              <a:t>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7C60234-E83A-8C21-5262-F8C33A3C310A}"/>
                  </a:ext>
                </a:extLst>
              </p:cNvPr>
              <p:cNvSpPr txBox="1"/>
              <p:nvPr/>
            </p:nvSpPr>
            <p:spPr>
              <a:xfrm>
                <a:off x="2322650" y="2667178"/>
                <a:ext cx="838199"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𝑗</m:t>
                          </m:r>
                        </m:sub>
                      </m:sSub>
                    </m:oMath>
                  </m:oMathPara>
                </a14:m>
                <a:endParaRPr lang="en-US"/>
              </a:p>
            </p:txBody>
          </p:sp>
        </mc:Choice>
        <mc:Fallback xmlns="">
          <p:sp>
            <p:nvSpPr>
              <p:cNvPr id="6" name="TextBox 5">
                <a:extLst>
                  <a:ext uri="{FF2B5EF4-FFF2-40B4-BE49-F238E27FC236}">
                    <a16:creationId xmlns:a16="http://schemas.microsoft.com/office/drawing/2014/main" id="{A7C60234-E83A-8C21-5262-F8C33A3C310A}"/>
                  </a:ext>
                </a:extLst>
              </p:cNvPr>
              <p:cNvSpPr txBox="1">
                <a:spLocks noRot="1" noChangeAspect="1" noMove="1" noResize="1" noEditPoints="1" noAdjustHandles="1" noChangeArrowheads="1" noChangeShapeType="1" noTextEdit="1"/>
              </p:cNvSpPr>
              <p:nvPr/>
            </p:nvSpPr>
            <p:spPr>
              <a:xfrm>
                <a:off x="2322650" y="2667178"/>
                <a:ext cx="838199" cy="391646"/>
              </a:xfrm>
              <a:prstGeom prst="rect">
                <a:avLst/>
              </a:prstGeom>
              <a:blipFill>
                <a:blip r:embed="rId4"/>
                <a:stretch>
                  <a:fillRect b="-7813"/>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FA74E19E-4395-29E4-E5B7-ED1A0EB86463}"/>
              </a:ext>
            </a:extLst>
          </p:cNvPr>
          <p:cNvCxnSpPr>
            <a:cxnSpLocks/>
          </p:cNvCxnSpPr>
          <p:nvPr/>
        </p:nvCxnSpPr>
        <p:spPr>
          <a:xfrm>
            <a:off x="2791240" y="1443395"/>
            <a:ext cx="0" cy="1294726"/>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6B6DC890-E69A-C676-1AF4-BA8A2F8E6052}"/>
              </a:ext>
            </a:extLst>
          </p:cNvPr>
          <p:cNvCxnSpPr>
            <a:cxnSpLocks/>
          </p:cNvCxnSpPr>
          <p:nvPr/>
        </p:nvCxnSpPr>
        <p:spPr>
          <a:xfrm>
            <a:off x="1981472" y="1812889"/>
            <a:ext cx="19014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0F7E9E64-22CC-531E-CB06-AA8CBFB9506F}"/>
              </a:ext>
            </a:extLst>
          </p:cNvPr>
          <p:cNvSpPr txBox="1"/>
          <p:nvPr/>
        </p:nvSpPr>
        <p:spPr>
          <a:xfrm>
            <a:off x="3867960" y="1584289"/>
            <a:ext cx="838199" cy="369332"/>
          </a:xfrm>
          <a:prstGeom prst="rect">
            <a:avLst/>
          </a:prstGeom>
          <a:noFill/>
        </p:spPr>
        <p:txBody>
          <a:bodyPr wrap="square" rtlCol="0">
            <a:spAutoFit/>
          </a:bodyPr>
          <a:lstStyle/>
          <a:p>
            <a:r>
              <a:rPr lang="en-US"/>
              <a:t>x</a:t>
            </a:r>
          </a:p>
        </p:txBody>
      </p:sp>
      <p:sp>
        <p:nvSpPr>
          <p:cNvPr id="10" name="Rectangle 9">
            <a:extLst>
              <a:ext uri="{FF2B5EF4-FFF2-40B4-BE49-F238E27FC236}">
                <a16:creationId xmlns:a16="http://schemas.microsoft.com/office/drawing/2014/main" id="{E03A0325-2B1E-C204-4947-F13E239F4800}"/>
              </a:ext>
            </a:extLst>
          </p:cNvPr>
          <p:cNvSpPr/>
          <p:nvPr/>
        </p:nvSpPr>
        <p:spPr>
          <a:xfrm>
            <a:off x="2791240" y="1422347"/>
            <a:ext cx="64808" cy="3905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5CFAE8-1299-790C-D9E4-03BAB64F3673}"/>
              </a:ext>
            </a:extLst>
          </p:cNvPr>
          <p:cNvSpPr/>
          <p:nvPr/>
        </p:nvSpPr>
        <p:spPr>
          <a:xfrm>
            <a:off x="1931727" y="1812215"/>
            <a:ext cx="859512" cy="74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F039BB8-B3A1-B7BB-DE44-7496919C861F}"/>
                  </a:ext>
                </a:extLst>
              </p:cNvPr>
              <p:cNvSpPr txBox="1"/>
              <p:nvPr/>
            </p:nvSpPr>
            <p:spPr>
              <a:xfrm>
                <a:off x="2846744" y="1329257"/>
                <a:ext cx="1304704" cy="369332"/>
              </a:xfrm>
              <a:prstGeom prst="rect">
                <a:avLst/>
              </a:prstGeom>
              <a:noFill/>
            </p:spPr>
            <p:txBody>
              <a:bodyPr wrap="square" rtlCol="0">
                <a:spAutoFit/>
              </a:bodyPr>
              <a:lstStyle/>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𝐷</m:t>
                        </m:r>
                      </m:sub>
                      <m:sup>
                        <m:r>
                          <a:rPr lang="en-US" b="0" i="1" smtClean="0">
                            <a:latin typeface="Cambria Math" panose="02040503050406030204" pitchFamily="18" charset="0"/>
                          </a:rPr>
                          <m:t>+</m:t>
                        </m:r>
                      </m:sup>
                    </m:sSubSup>
                  </m:oMath>
                </a14:m>
                <a:r>
                  <a:rPr lang="en-US"/>
                  <a:t> (drain)</a:t>
                </a:r>
              </a:p>
            </p:txBody>
          </p:sp>
        </mc:Choice>
        <mc:Fallback xmlns="">
          <p:sp>
            <p:nvSpPr>
              <p:cNvPr id="12" name="TextBox 11">
                <a:extLst>
                  <a:ext uri="{FF2B5EF4-FFF2-40B4-BE49-F238E27FC236}">
                    <a16:creationId xmlns:a16="http://schemas.microsoft.com/office/drawing/2014/main" id="{AF039BB8-B3A1-B7BB-DE44-7496919C861F}"/>
                  </a:ext>
                </a:extLst>
              </p:cNvPr>
              <p:cNvSpPr txBox="1">
                <a:spLocks noRot="1" noChangeAspect="1" noMove="1" noResize="1" noEditPoints="1" noAdjustHandles="1" noChangeArrowheads="1" noChangeShapeType="1" noTextEdit="1"/>
              </p:cNvSpPr>
              <p:nvPr/>
            </p:nvSpPr>
            <p:spPr>
              <a:xfrm>
                <a:off x="2846744" y="1329257"/>
                <a:ext cx="1304704" cy="369332"/>
              </a:xfrm>
              <a:prstGeom prst="rect">
                <a:avLst/>
              </a:prstGeom>
              <a:blipFill>
                <a:blip r:embed="rId5"/>
                <a:stretch>
                  <a:fillRect t="-8197" b="-24590"/>
                </a:stretch>
              </a:blipFill>
            </p:spPr>
            <p:txBody>
              <a:bodyPr/>
              <a:lstStyle/>
              <a:p>
                <a:r>
                  <a:rPr lang="en-US">
                    <a:noFill/>
                  </a:rPr>
                  <a:t> </a:t>
                </a:r>
              </a:p>
            </p:txBody>
          </p:sp>
        </mc:Fallback>
      </mc:AlternateContent>
      <p:sp>
        <p:nvSpPr>
          <p:cNvPr id="13" name="Freeform: Shape 12">
            <a:extLst>
              <a:ext uri="{FF2B5EF4-FFF2-40B4-BE49-F238E27FC236}">
                <a16:creationId xmlns:a16="http://schemas.microsoft.com/office/drawing/2014/main" id="{18DF1855-7496-FD0A-C38B-D3DE5A626A1C}"/>
              </a:ext>
            </a:extLst>
          </p:cNvPr>
          <p:cNvSpPr/>
          <p:nvPr/>
        </p:nvSpPr>
        <p:spPr>
          <a:xfrm>
            <a:off x="1975515" y="2065695"/>
            <a:ext cx="952500" cy="668867"/>
          </a:xfrm>
          <a:custGeom>
            <a:avLst/>
            <a:gdLst>
              <a:gd name="connsiteX0" fmla="*/ 952500 w 952500"/>
              <a:gd name="connsiteY0" fmla="*/ 668867 h 668867"/>
              <a:gd name="connsiteX1" fmla="*/ 952500 w 952500"/>
              <a:gd name="connsiteY1" fmla="*/ 668867 h 668867"/>
              <a:gd name="connsiteX2" fmla="*/ 821266 w 952500"/>
              <a:gd name="connsiteY2" fmla="*/ 0 h 668867"/>
              <a:gd name="connsiteX3" fmla="*/ 0 w 952500"/>
              <a:gd name="connsiteY3" fmla="*/ 656167 h 668867"/>
            </a:gdLst>
            <a:ahLst/>
            <a:cxnLst>
              <a:cxn ang="0">
                <a:pos x="connsiteX0" y="connsiteY0"/>
              </a:cxn>
              <a:cxn ang="0">
                <a:pos x="connsiteX1" y="connsiteY1"/>
              </a:cxn>
              <a:cxn ang="0">
                <a:pos x="connsiteX2" y="connsiteY2"/>
              </a:cxn>
              <a:cxn ang="0">
                <a:pos x="connsiteX3" y="connsiteY3"/>
              </a:cxn>
            </a:cxnLst>
            <a:rect l="l" t="t" r="r" b="b"/>
            <a:pathLst>
              <a:path w="952500" h="668867">
                <a:moveTo>
                  <a:pt x="952500" y="668867"/>
                </a:moveTo>
                <a:lnTo>
                  <a:pt x="952500" y="668867"/>
                </a:lnTo>
                <a:lnTo>
                  <a:pt x="821266" y="0"/>
                </a:lnTo>
                <a:lnTo>
                  <a:pt x="0" y="65616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1D2430C-01E2-9113-C05E-CCBBB2BAE042}"/>
                  </a:ext>
                </a:extLst>
              </p:cNvPr>
              <p:cNvSpPr txBox="1"/>
              <p:nvPr/>
            </p:nvSpPr>
            <p:spPr>
              <a:xfrm>
                <a:off x="1982773" y="2115377"/>
                <a:ext cx="13047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𝑥</m:t>
                          </m:r>
                        </m:sub>
                      </m:sSub>
                    </m:oMath>
                  </m:oMathPara>
                </a14:m>
                <a:endParaRPr lang="en-US" dirty="0"/>
              </a:p>
            </p:txBody>
          </p:sp>
        </mc:Choice>
        <mc:Fallback xmlns="">
          <p:sp>
            <p:nvSpPr>
              <p:cNvPr id="14" name="TextBox 13">
                <a:extLst>
                  <a:ext uri="{FF2B5EF4-FFF2-40B4-BE49-F238E27FC236}">
                    <a16:creationId xmlns:a16="http://schemas.microsoft.com/office/drawing/2014/main" id="{E1D2430C-01E2-9113-C05E-CCBBB2BAE042}"/>
                  </a:ext>
                </a:extLst>
              </p:cNvPr>
              <p:cNvSpPr txBox="1">
                <a:spLocks noRot="1" noChangeAspect="1" noMove="1" noResize="1" noEditPoints="1" noAdjustHandles="1" noChangeArrowheads="1" noChangeShapeType="1" noTextEdit="1"/>
              </p:cNvSpPr>
              <p:nvPr/>
            </p:nvSpPr>
            <p:spPr>
              <a:xfrm>
                <a:off x="1982773" y="2115377"/>
                <a:ext cx="130470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254528-09E8-4869-2D37-25A54DA553A1}"/>
                  </a:ext>
                </a:extLst>
              </p:cNvPr>
              <p:cNvSpPr txBox="1"/>
              <p:nvPr/>
            </p:nvSpPr>
            <p:spPr>
              <a:xfrm>
                <a:off x="2753610" y="1818723"/>
                <a:ext cx="1304704"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oMath>
                  </m:oMathPara>
                </a14:m>
                <a:endParaRPr lang="en-US"/>
              </a:p>
            </p:txBody>
          </p:sp>
        </mc:Choice>
        <mc:Fallback xmlns="">
          <p:sp>
            <p:nvSpPr>
              <p:cNvPr id="15" name="TextBox 14">
                <a:extLst>
                  <a:ext uri="{FF2B5EF4-FFF2-40B4-BE49-F238E27FC236}">
                    <a16:creationId xmlns:a16="http://schemas.microsoft.com/office/drawing/2014/main" id="{33254528-09E8-4869-2D37-25A54DA553A1}"/>
                  </a:ext>
                </a:extLst>
              </p:cNvPr>
              <p:cNvSpPr txBox="1">
                <a:spLocks noRot="1" noChangeAspect="1" noMove="1" noResize="1" noEditPoints="1" noAdjustHandles="1" noChangeArrowheads="1" noChangeShapeType="1" noTextEdit="1"/>
              </p:cNvSpPr>
              <p:nvPr/>
            </p:nvSpPr>
            <p:spPr>
              <a:xfrm>
                <a:off x="2753610" y="1818723"/>
                <a:ext cx="1304704" cy="369332"/>
              </a:xfrm>
              <a:prstGeom prst="rect">
                <a:avLst/>
              </a:prstGeom>
              <a:blipFill>
                <a:blip r:embed="rId7"/>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07D17ABA-4404-3CD0-5AFE-54307CA471A7}"/>
              </a:ext>
            </a:extLst>
          </p:cNvPr>
          <p:cNvSpPr txBox="1"/>
          <p:nvPr/>
        </p:nvSpPr>
        <p:spPr>
          <a:xfrm>
            <a:off x="703397" y="1335736"/>
            <a:ext cx="1581887" cy="646331"/>
          </a:xfrm>
          <a:prstGeom prst="rect">
            <a:avLst/>
          </a:prstGeom>
          <a:noFill/>
        </p:spPr>
        <p:txBody>
          <a:bodyPr wrap="square" rtlCol="0">
            <a:spAutoFit/>
          </a:bodyPr>
          <a:lstStyle/>
          <a:p>
            <a:r>
              <a:rPr lang="en-US" dirty="0">
                <a:highlight>
                  <a:srgbClr val="FFFF00"/>
                </a:highlight>
              </a:rPr>
              <a:t>Channel/drain “diode”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9D595B2-D116-8DD1-0BCF-D5FD8A11CE92}"/>
                  </a:ext>
                </a:extLst>
              </p:cNvPr>
              <p:cNvSpPr txBox="1"/>
              <p:nvPr/>
            </p:nvSpPr>
            <p:spPr>
              <a:xfrm>
                <a:off x="2615213" y="2673712"/>
                <a:ext cx="8381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𝑛</m:t>
                          </m:r>
                        </m:sub>
                      </m:sSub>
                    </m:oMath>
                  </m:oMathPara>
                </a14:m>
                <a:endParaRPr lang="en-US"/>
              </a:p>
            </p:txBody>
          </p:sp>
        </mc:Choice>
        <mc:Fallback xmlns="">
          <p:sp>
            <p:nvSpPr>
              <p:cNvPr id="17" name="TextBox 16">
                <a:extLst>
                  <a:ext uri="{FF2B5EF4-FFF2-40B4-BE49-F238E27FC236}">
                    <a16:creationId xmlns:a16="http://schemas.microsoft.com/office/drawing/2014/main" id="{D9D595B2-D116-8DD1-0BCF-D5FD8A11CE92}"/>
                  </a:ext>
                </a:extLst>
              </p:cNvPr>
              <p:cNvSpPr txBox="1">
                <a:spLocks noRot="1" noChangeAspect="1" noMove="1" noResize="1" noEditPoints="1" noAdjustHandles="1" noChangeArrowheads="1" noChangeShapeType="1" noTextEdit="1"/>
              </p:cNvSpPr>
              <p:nvPr/>
            </p:nvSpPr>
            <p:spPr>
              <a:xfrm>
                <a:off x="2615213" y="2673712"/>
                <a:ext cx="838199"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8B4FD4E-A382-1EBD-0D7E-18AABD9CC64E}"/>
                  </a:ext>
                </a:extLst>
              </p:cNvPr>
              <p:cNvSpPr txBox="1"/>
              <p:nvPr/>
            </p:nvSpPr>
            <p:spPr>
              <a:xfrm>
                <a:off x="1580539" y="2689492"/>
                <a:ext cx="838199"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𝑝</m:t>
                          </m:r>
                        </m:sub>
                      </m:sSub>
                    </m:oMath>
                  </m:oMathPara>
                </a14:m>
                <a:endParaRPr lang="en-US"/>
              </a:p>
            </p:txBody>
          </p:sp>
        </mc:Choice>
        <mc:Fallback xmlns="">
          <p:sp>
            <p:nvSpPr>
              <p:cNvPr id="18" name="TextBox 17">
                <a:extLst>
                  <a:ext uri="{FF2B5EF4-FFF2-40B4-BE49-F238E27FC236}">
                    <a16:creationId xmlns:a16="http://schemas.microsoft.com/office/drawing/2014/main" id="{78B4FD4E-A382-1EBD-0D7E-18AABD9CC64E}"/>
                  </a:ext>
                </a:extLst>
              </p:cNvPr>
              <p:cNvSpPr txBox="1">
                <a:spLocks noRot="1" noChangeAspect="1" noMove="1" noResize="1" noEditPoints="1" noAdjustHandles="1" noChangeArrowheads="1" noChangeShapeType="1" noTextEdit="1"/>
              </p:cNvSpPr>
              <p:nvPr/>
            </p:nvSpPr>
            <p:spPr>
              <a:xfrm>
                <a:off x="1580539" y="2689492"/>
                <a:ext cx="838199" cy="390748"/>
              </a:xfrm>
              <a:prstGeom prst="rect">
                <a:avLst/>
              </a:prstGeom>
              <a:blipFill>
                <a:blip r:embed="rId9"/>
                <a:stretch>
                  <a:fillRect b="-46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80976BF-92D0-3AB9-BBA8-7212B833C482}"/>
                  </a:ext>
                </a:extLst>
              </p:cNvPr>
              <p:cNvSpPr txBox="1"/>
              <p:nvPr/>
            </p:nvSpPr>
            <p:spPr>
              <a:xfrm>
                <a:off x="1832406" y="1594820"/>
                <a:ext cx="1304704" cy="369332"/>
              </a:xfrm>
              <a:prstGeom prst="rect">
                <a:avLst/>
              </a:prstGeom>
              <a:noFill/>
            </p:spPr>
            <p:txBody>
              <a:bodyPr wrap="square" rtlCol="0">
                <a:spAutoFit/>
              </a:bodyPr>
              <a:lstStyle/>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𝐴</m:t>
                        </m:r>
                      </m:sub>
                      <m:sup>
                        <m:r>
                          <a:rPr lang="en-US" b="0" i="1" smtClean="0">
                            <a:latin typeface="Cambria Math" panose="02040503050406030204" pitchFamily="18" charset="0"/>
                          </a:rPr>
                          <m:t>−</m:t>
                        </m:r>
                      </m:sup>
                    </m:sSubSup>
                  </m:oMath>
                </a14:m>
                <a:r>
                  <a:rPr lang="en-US"/>
                  <a:t> (</a:t>
                </a:r>
                <a:r>
                  <a:rPr lang="en-US" err="1"/>
                  <a:t>ch</a:t>
                </a:r>
                <a:r>
                  <a:rPr lang="en-US"/>
                  <a:t>)</a:t>
                </a:r>
              </a:p>
            </p:txBody>
          </p:sp>
        </mc:Choice>
        <mc:Fallback xmlns="">
          <p:sp>
            <p:nvSpPr>
              <p:cNvPr id="19" name="TextBox 18">
                <a:extLst>
                  <a:ext uri="{FF2B5EF4-FFF2-40B4-BE49-F238E27FC236}">
                    <a16:creationId xmlns:a16="http://schemas.microsoft.com/office/drawing/2014/main" id="{C80976BF-92D0-3AB9-BBA8-7212B833C482}"/>
                  </a:ext>
                </a:extLst>
              </p:cNvPr>
              <p:cNvSpPr txBox="1">
                <a:spLocks noRot="1" noChangeAspect="1" noMove="1" noResize="1" noEditPoints="1" noAdjustHandles="1" noChangeArrowheads="1" noChangeShapeType="1" noTextEdit="1"/>
              </p:cNvSpPr>
              <p:nvPr/>
            </p:nvSpPr>
            <p:spPr>
              <a:xfrm>
                <a:off x="1832406" y="1594820"/>
                <a:ext cx="1304704" cy="369332"/>
              </a:xfrm>
              <a:prstGeom prst="rect">
                <a:avLst/>
              </a:prstGeom>
              <a:blipFill>
                <a:blip r:embed="rId10"/>
                <a:stretch>
                  <a:fillRect t="-10000" b="-26667"/>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8B9D82DF-53E0-20CB-2AEF-C5B8AF9F4998}"/>
              </a:ext>
            </a:extLst>
          </p:cNvPr>
          <p:cNvPicPr>
            <a:picLocks noChangeAspect="1"/>
          </p:cNvPicPr>
          <p:nvPr/>
        </p:nvPicPr>
        <p:blipFill>
          <a:blip r:embed="rId11"/>
          <a:stretch>
            <a:fillRect/>
          </a:stretch>
        </p:blipFill>
        <p:spPr>
          <a:xfrm>
            <a:off x="914400" y="3124200"/>
            <a:ext cx="3678420" cy="2439552"/>
          </a:xfrm>
          <a:prstGeom prst="rect">
            <a:avLst/>
          </a:prstGeom>
        </p:spPr>
      </p:pic>
    </p:spTree>
    <p:extLst>
      <p:ext uri="{BB962C8B-B14F-4D97-AF65-F5344CB8AC3E}">
        <p14:creationId xmlns:p14="http://schemas.microsoft.com/office/powerpoint/2010/main" val="2608058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371BB-C679-0D14-5EB2-43C0BA67050D}"/>
              </a:ext>
            </a:extLst>
          </p:cNvPr>
          <p:cNvSpPr>
            <a:spLocks noGrp="1"/>
          </p:cNvSpPr>
          <p:nvPr>
            <p:ph type="title"/>
          </p:nvPr>
        </p:nvSpPr>
        <p:spPr/>
        <p:txBody>
          <a:bodyPr/>
          <a:lstStyle/>
          <a:p>
            <a:r>
              <a:rPr lang="en-US" dirty="0"/>
              <a:t>Emission rate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B7A430-4A34-5A29-D573-3FF99C1807AF}"/>
                  </a:ext>
                </a:extLst>
              </p:cNvPr>
              <p:cNvSpPr>
                <a:spLocks noGrp="1"/>
              </p:cNvSpPr>
              <p:nvPr>
                <p:ph idx="1"/>
              </p:nvPr>
            </p:nvSpPr>
            <p:spPr/>
            <p:txBody>
              <a:bodyPr/>
              <a:lstStyle/>
              <a:p>
                <a:r>
                  <a:rPr lang="en-US" dirty="0"/>
                  <a:t>Final model is only linearly dependent on Ids</a:t>
                </a:r>
              </a:p>
              <a:p>
                <a:pPr lvl="1"/>
                <a:r>
                  <a:rPr lang="en-US" dirty="0"/>
                  <a:t>Assume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𝐴</m:t>
                        </m:r>
                      </m:sub>
                    </m:sSub>
                    <m:r>
                      <a:rPr lang="en-US" b="0" i="1" smtClean="0">
                        <a:latin typeface="Cambria Math" panose="02040503050406030204" pitchFamily="18" charset="0"/>
                      </a:rPr>
                      <m:t>=5×</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16</m:t>
                        </m:r>
                      </m:sup>
                    </m:sSup>
                    <m:r>
                      <m:rPr>
                        <m:sty m:val="p"/>
                      </m:rPr>
                      <a:rPr lang="en-US" b="0" i="0" smtClean="0">
                        <a:latin typeface="Cambria Math" panose="02040503050406030204" pitchFamily="18" charset="0"/>
                      </a:rPr>
                      <m:t>c</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m:t>
                        </m:r>
                      </m:e>
                      <m:sup>
                        <m:r>
                          <a:rPr lang="en-US" b="0" i="0" smtClean="0">
                            <a:latin typeface="Cambria Math" panose="02040503050406030204" pitchFamily="18" charset="0"/>
                          </a:rPr>
                          <m:t>−3</m:t>
                        </m:r>
                      </m:sup>
                    </m:sSup>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𝐷</m:t>
                        </m:r>
                      </m:sub>
                    </m:sSub>
                    <m:r>
                      <a:rPr lang="en-US" i="1">
                        <a:latin typeface="Cambria Math" panose="02040503050406030204" pitchFamily="18" charset="0"/>
                      </a:rPr>
                      <m:t>=5×</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b="0" i="1" smtClean="0">
                            <a:latin typeface="Cambria Math" panose="02040503050406030204" pitchFamily="18" charset="0"/>
                          </a:rPr>
                          <m:t>20</m:t>
                        </m:r>
                      </m:sup>
                    </m:sSup>
                    <m:r>
                      <m:rPr>
                        <m:sty m:val="p"/>
                      </m:rPr>
                      <a:rPr lang="en-US">
                        <a:latin typeface="Cambria Math" panose="02040503050406030204" pitchFamily="18" charset="0"/>
                      </a:rPr>
                      <m:t>c</m:t>
                    </m:r>
                    <m:sSup>
                      <m:sSupPr>
                        <m:ctrlPr>
                          <a:rPr lang="en-US" i="1">
                            <a:latin typeface="Cambria Math" panose="02040503050406030204" pitchFamily="18" charset="0"/>
                          </a:rPr>
                        </m:ctrlPr>
                      </m:sSupPr>
                      <m:e>
                        <m:r>
                          <m:rPr>
                            <m:sty m:val="p"/>
                          </m:rPr>
                          <a:rPr lang="en-US">
                            <a:latin typeface="Cambria Math" panose="02040503050406030204" pitchFamily="18" charset="0"/>
                          </a:rPr>
                          <m:t>m</m:t>
                        </m:r>
                      </m:e>
                      <m:sup>
                        <m:r>
                          <a:rPr lang="en-US">
                            <a:latin typeface="Cambria Math" panose="02040503050406030204" pitchFamily="18" charset="0"/>
                          </a:rPr>
                          <m:t>−3</m:t>
                        </m:r>
                      </m:sup>
                    </m:sSup>
                  </m:oMath>
                </a14:m>
                <a:r>
                  <a:rPr lang="en-US" dirty="0"/>
                  <a:t> such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f>
                      <m:fPr>
                        <m:type m:val="lin"/>
                        <m:ctrlPr>
                          <a:rPr lang="en-US" b="0" i="1" smtClean="0">
                            <a:latin typeface="Cambria Math" panose="02040503050406030204" pitchFamily="18" charset="0"/>
                          </a:rPr>
                        </m:ctrlPr>
                      </m:fPr>
                      <m:num>
                        <m:r>
                          <m:rPr>
                            <m:sty m:val="p"/>
                          </m:rPr>
                          <a:rPr lang="en-US" b="0" i="0" smtClean="0">
                            <a:latin typeface="Cambria Math" panose="02040503050406030204" pitchFamily="18" charset="0"/>
                          </a:rPr>
                          <m:t>V</m:t>
                        </m:r>
                      </m:num>
                      <m:den>
                        <m:r>
                          <m:rPr>
                            <m:sty m:val="p"/>
                          </m:rPr>
                          <a:rPr lang="en-US" b="0" i="0" smtClean="0">
                            <a:latin typeface="Cambria Math" panose="02040503050406030204" pitchFamily="18" charset="0"/>
                          </a:rPr>
                          <m:t>cm</m:t>
                        </m:r>
                      </m:den>
                    </m:f>
                  </m:oMath>
                </a14:m>
                <a:endParaRPr lang="en-US" b="0" dirty="0"/>
              </a:p>
              <a:p>
                <a:pPr lvl="1"/>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0</m:t>
                              </m:r>
                            </m:sub>
                          </m:s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𝐷𝑆</m:t>
                              </m:r>
                            </m:sub>
                          </m:sSub>
                        </m:e>
                      </m:d>
                      <m:r>
                        <a:rPr lang="en-US" b="0" i="1" smtClean="0">
                          <a:latin typeface="Cambria Math" panose="02040503050406030204" pitchFamily="18" charset="0"/>
                        </a:rPr>
                        <m:t>=6.7×</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−22</m:t>
                          </m:r>
                        </m:sup>
                      </m:sSup>
                      <m:d>
                        <m:dPr>
                          <m:begChr m:val="["/>
                          <m:endChr m:val="]"/>
                          <m:ctrlPr>
                            <a:rPr lang="en-US" i="1">
                              <a:latin typeface="Cambria Math" panose="02040503050406030204" pitchFamily="18" charset="0"/>
                            </a:rPr>
                          </m:ctrlPr>
                        </m:dPr>
                        <m:e>
                          <m:r>
                            <a:rPr lang="en-US" i="1">
                              <a:latin typeface="Cambria Math" panose="02040503050406030204" pitchFamily="18" charset="0"/>
                            </a:rPr>
                            <m:t>𝐽</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𝐶</m:t>
                              </m:r>
                            </m:e>
                            <m:sup>
                              <m:r>
                                <a:rPr lang="en-US" i="1">
                                  <a:latin typeface="Cambria Math" panose="02040503050406030204" pitchFamily="18" charset="0"/>
                                </a:rPr>
                                <m:t>−1</m:t>
                              </m:r>
                            </m:sup>
                          </m:sSup>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𝐷𝑆</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𝑞</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𝐶</m:t>
                              </m:r>
                            </m:sub>
                          </m:sSub>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den>
                      </m:f>
                      <m:f>
                        <m:fPr>
                          <m:ctrlPr>
                            <a:rPr lang="en-US" b="0" i="1" smtClean="0">
                              <a:latin typeface="Cambria Math" panose="02040503050406030204" pitchFamily="18" charset="0"/>
                            </a:rPr>
                          </m:ctrlPr>
                        </m:fPr>
                        <m:num>
                          <m:r>
                            <a:rPr lang="en-US" b="0" i="1" smtClean="0">
                              <a:latin typeface="Cambria Math" panose="02040503050406030204" pitchFamily="18" charset="0"/>
                            </a:rPr>
                            <m:t>𝑞</m:t>
                          </m:r>
                          <m:r>
                            <a:rPr lang="en-US" b="0" i="1" smtClean="0">
                              <a:latin typeface="Cambria Math" panose="02040503050406030204" pitchFamily="18" charset="0"/>
                            </a:rPr>
                            <m:t>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𝑚</m:t>
                              </m:r>
                            </m:sub>
                          </m:sSub>
                          <m:r>
                            <a:rPr lang="en-US" b="0" i="1" smtClean="0">
                              <a:latin typeface="Cambria Math" panose="02040503050406030204" pitchFamily="18" charset="0"/>
                            </a:rPr>
                            <m:t>𝑊</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𝑔</m:t>
                              </m:r>
                            </m:sub>
                          </m:sSub>
                        </m:den>
                      </m:f>
                      <m:f>
                        <m:fPr>
                          <m:ctrlPr>
                            <a:rPr lang="en-US" b="0" i="1" smtClean="0">
                              <a:latin typeface="Cambria Math" panose="02040503050406030204" pitchFamily="18" charset="0"/>
                            </a:rPr>
                          </m:ctrlPr>
                        </m:fPr>
                        <m:num>
                          <m:r>
                            <a:rPr lang="en-US" b="0" i="1" smtClean="0">
                              <a:latin typeface="Cambria Math" panose="02040503050406030204" pitchFamily="18" charset="0"/>
                            </a:rPr>
                            <m:t>𝑎</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0</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𝐸</m:t>
                                  </m:r>
                                </m:e>
                                <m:sub>
                                  <m:r>
                                    <a:rPr lang="en-US" i="1">
                                      <a:latin typeface="Cambria Math" panose="02040503050406030204" pitchFamily="18" charset="0"/>
                                    </a:rPr>
                                    <m:t>𝑔</m:t>
                                  </m:r>
                                </m:sub>
                              </m:sSub>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num>
                            <m:den>
                              <m:r>
                                <a:rPr lang="en-US" i="1">
                                  <a:latin typeface="Cambria Math" panose="02040503050406030204" pitchFamily="18" charset="0"/>
                                </a:rPr>
                                <m:t>𝑞</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𝑚</m:t>
                                  </m:r>
                                </m:sub>
                              </m:sSub>
                              <m:r>
                                <a:rPr lang="en-US" i="1">
                                  <a:latin typeface="Cambria Math" panose="02040503050406030204" pitchFamily="18" charset="0"/>
                                </a:rPr>
                                <m:t>𝜆</m:t>
                              </m:r>
                            </m:den>
                          </m:f>
                        </m:sup>
                      </m:sSup>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e>
                      </m:d>
                    </m:oMath>
                  </m:oMathPara>
                </a14:m>
                <a:endParaRPr lang="en-US" b="0" dirty="0"/>
              </a:p>
              <a:p>
                <a:pPr marL="0" indent="0">
                  <a:buNone/>
                </a:pPr>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B6B7A430-4A34-5A29-D573-3FF99C1807AF}"/>
                  </a:ext>
                </a:extLst>
              </p:cNvPr>
              <p:cNvSpPr>
                <a:spLocks noGrp="1" noRot="1" noChangeAspect="1" noMove="1" noResize="1" noEditPoints="1" noAdjustHandles="1" noChangeArrowheads="1" noChangeShapeType="1" noTextEdit="1"/>
              </p:cNvSpPr>
              <p:nvPr>
                <p:ph idx="1"/>
              </p:nvPr>
            </p:nvSpPr>
            <p:spPr>
              <a:blipFill>
                <a:blip r:embed="rId2"/>
                <a:stretch>
                  <a:fillRect l="-1167" t="-3067" r="-161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297FDAE-436C-901E-FB6C-E875D0C00E56}"/>
              </a:ext>
            </a:extLst>
          </p:cNvPr>
          <p:cNvSpPr txBox="1"/>
          <p:nvPr/>
        </p:nvSpPr>
        <p:spPr>
          <a:xfrm>
            <a:off x="618035" y="5643324"/>
            <a:ext cx="4572000" cy="369332"/>
          </a:xfrm>
          <a:prstGeom prst="rect">
            <a:avLst/>
          </a:prstGeom>
          <a:noFill/>
        </p:spPr>
        <p:txBody>
          <a:bodyPr wrap="square" rtlCol="0">
            <a:spAutoFit/>
          </a:bodyPr>
          <a:lstStyle/>
          <a:p>
            <a:r>
              <a:rPr lang="en-US" dirty="0"/>
              <a:t>Tam &amp; Hu, IEEE TED </a:t>
            </a:r>
            <a:r>
              <a:rPr lang="en-US" b="1" dirty="0"/>
              <a:t>31</a:t>
            </a:r>
            <a:r>
              <a:rPr lang="en-US" dirty="0"/>
              <a:t>, p1264 (1984) </a:t>
            </a:r>
          </a:p>
        </p:txBody>
      </p:sp>
    </p:spTree>
    <p:extLst>
      <p:ext uri="{BB962C8B-B14F-4D97-AF65-F5344CB8AC3E}">
        <p14:creationId xmlns:p14="http://schemas.microsoft.com/office/powerpoint/2010/main" val="719125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3082-BDE2-B3EB-F998-A00C4F5AADAB}"/>
              </a:ext>
            </a:extLst>
          </p:cNvPr>
          <p:cNvSpPr>
            <a:spLocks noGrp="1"/>
          </p:cNvSpPr>
          <p:nvPr>
            <p:ph type="title"/>
          </p:nvPr>
        </p:nvSpPr>
        <p:spPr/>
        <p:txBody>
          <a:bodyPr/>
          <a:lstStyle/>
          <a:p>
            <a:r>
              <a:rPr lang="en-US" dirty="0"/>
              <a:t>Side-Channel Leakage Measurement</a:t>
            </a:r>
          </a:p>
        </p:txBody>
      </p:sp>
      <p:pic>
        <p:nvPicPr>
          <p:cNvPr id="6" name="Picture 5">
            <a:extLst>
              <a:ext uri="{FF2B5EF4-FFF2-40B4-BE49-F238E27FC236}">
                <a16:creationId xmlns:a16="http://schemas.microsoft.com/office/drawing/2014/main" id="{D1F5087C-868C-2A65-4395-01DB64227C62}"/>
              </a:ext>
            </a:extLst>
          </p:cNvPr>
          <p:cNvPicPr>
            <a:picLocks noChangeAspect="1"/>
          </p:cNvPicPr>
          <p:nvPr/>
        </p:nvPicPr>
        <p:blipFill>
          <a:blip r:embed="rId3"/>
          <a:stretch>
            <a:fillRect/>
          </a:stretch>
        </p:blipFill>
        <p:spPr>
          <a:xfrm>
            <a:off x="1268087" y="983644"/>
            <a:ext cx="8790314" cy="4890712"/>
          </a:xfrm>
          <a:prstGeom prst="rect">
            <a:avLst/>
          </a:prstGeom>
        </p:spPr>
      </p:pic>
    </p:spTree>
    <p:extLst>
      <p:ext uri="{BB962C8B-B14F-4D97-AF65-F5344CB8AC3E}">
        <p14:creationId xmlns:p14="http://schemas.microsoft.com/office/powerpoint/2010/main" val="3066420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3082-BDE2-B3EB-F998-A00C4F5AADAB}"/>
              </a:ext>
            </a:extLst>
          </p:cNvPr>
          <p:cNvSpPr>
            <a:spLocks noGrp="1"/>
          </p:cNvSpPr>
          <p:nvPr>
            <p:ph type="title"/>
          </p:nvPr>
        </p:nvSpPr>
        <p:spPr/>
        <p:txBody>
          <a:bodyPr/>
          <a:lstStyle/>
          <a:p>
            <a:r>
              <a:rPr lang="da-DK" dirty="0"/>
              <a:t>Motivation for Pre-silicon Side-channel Leakage Analysis</a:t>
            </a:r>
            <a:endParaRPr lang="en-US" dirty="0"/>
          </a:p>
        </p:txBody>
      </p:sp>
      <p:sp>
        <p:nvSpPr>
          <p:cNvPr id="3" name="Text Placeholder 2">
            <a:extLst>
              <a:ext uri="{FF2B5EF4-FFF2-40B4-BE49-F238E27FC236}">
                <a16:creationId xmlns:a16="http://schemas.microsoft.com/office/drawing/2014/main" id="{E67A3194-3516-9FB5-AA92-FD5329BA64C4}"/>
              </a:ext>
            </a:extLst>
          </p:cNvPr>
          <p:cNvSpPr>
            <a:spLocks noGrp="1"/>
          </p:cNvSpPr>
          <p:nvPr>
            <p:ph type="body" sz="quarter" idx="13"/>
          </p:nvPr>
        </p:nvSpPr>
        <p:spPr>
          <a:xfrm>
            <a:off x="350215" y="1524000"/>
            <a:ext cx="5105400" cy="3962400"/>
          </a:xfrm>
        </p:spPr>
        <p:txBody>
          <a:bodyPr/>
          <a:lstStyle/>
          <a:p>
            <a:r>
              <a:rPr lang="en-US" dirty="0"/>
              <a:t>Currently Side Channel validation is conducted with security labs</a:t>
            </a:r>
          </a:p>
          <a:p>
            <a:pPr lvl="1"/>
            <a:r>
              <a:rPr lang="en-US" sz="2000" dirty="0"/>
              <a:t>Too primitive for basic testing, and expensive/slow process for high security critical applications</a:t>
            </a:r>
          </a:p>
          <a:p>
            <a:pPr lvl="1"/>
            <a:r>
              <a:rPr lang="en-US" sz="2000" dirty="0"/>
              <a:t>Information leakage mechanism is a black box for chip designers</a:t>
            </a:r>
          </a:p>
          <a:p>
            <a:pPr lvl="1"/>
            <a:r>
              <a:rPr lang="en-US" sz="2000" dirty="0"/>
              <a:t>Too late to make design changes after silicon is found leaky</a:t>
            </a:r>
          </a:p>
        </p:txBody>
      </p:sp>
      <p:pic>
        <p:nvPicPr>
          <p:cNvPr id="6" name="Picture 5">
            <a:extLst>
              <a:ext uri="{FF2B5EF4-FFF2-40B4-BE49-F238E27FC236}">
                <a16:creationId xmlns:a16="http://schemas.microsoft.com/office/drawing/2014/main" id="{2B28E420-9B77-6E76-C87E-034B11CE4450}"/>
              </a:ext>
            </a:extLst>
          </p:cNvPr>
          <p:cNvPicPr>
            <a:picLocks noChangeAspect="1"/>
          </p:cNvPicPr>
          <p:nvPr/>
        </p:nvPicPr>
        <p:blipFill>
          <a:blip r:embed="rId3"/>
          <a:stretch>
            <a:fillRect/>
          </a:stretch>
        </p:blipFill>
        <p:spPr>
          <a:xfrm>
            <a:off x="5585461" y="838200"/>
            <a:ext cx="6256324" cy="4861134"/>
          </a:xfrm>
          <a:prstGeom prst="rect">
            <a:avLst/>
          </a:prstGeom>
        </p:spPr>
      </p:pic>
    </p:spTree>
    <p:extLst>
      <p:ext uri="{BB962C8B-B14F-4D97-AF65-F5344CB8AC3E}">
        <p14:creationId xmlns:p14="http://schemas.microsoft.com/office/powerpoint/2010/main" val="1959482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32C35E1E-4118-82E8-2FBF-55ED08B36572}"/>
              </a:ext>
            </a:extLst>
          </p:cNvPr>
          <p:cNvSpPr>
            <a:spLocks noGrp="1"/>
          </p:cNvSpPr>
          <p:nvPr>
            <p:ph type="title"/>
          </p:nvPr>
        </p:nvSpPr>
        <p:spPr/>
        <p:txBody>
          <a:bodyPr/>
          <a:lstStyle/>
          <a:p>
            <a:r>
              <a:rPr lang="en-US" dirty="0"/>
              <a:t>Overall Framework</a:t>
            </a:r>
          </a:p>
        </p:txBody>
      </p:sp>
      <p:pic>
        <p:nvPicPr>
          <p:cNvPr id="3" name="Picture 2">
            <a:extLst>
              <a:ext uri="{FF2B5EF4-FFF2-40B4-BE49-F238E27FC236}">
                <a16:creationId xmlns:a16="http://schemas.microsoft.com/office/drawing/2014/main" id="{9D079FA0-8F2D-3A53-BCEF-CED349E3CB71}"/>
              </a:ext>
            </a:extLst>
          </p:cNvPr>
          <p:cNvPicPr>
            <a:picLocks noChangeAspect="1"/>
          </p:cNvPicPr>
          <p:nvPr/>
        </p:nvPicPr>
        <p:blipFill>
          <a:blip r:embed="rId3"/>
          <a:stretch>
            <a:fillRect/>
          </a:stretch>
        </p:blipFill>
        <p:spPr>
          <a:xfrm>
            <a:off x="1981200" y="762000"/>
            <a:ext cx="6942666" cy="5207000"/>
          </a:xfrm>
          <a:prstGeom prst="rect">
            <a:avLst/>
          </a:prstGeom>
        </p:spPr>
      </p:pic>
    </p:spTree>
    <p:extLst>
      <p:ext uri="{BB962C8B-B14F-4D97-AF65-F5344CB8AC3E}">
        <p14:creationId xmlns:p14="http://schemas.microsoft.com/office/powerpoint/2010/main" val="1637450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32C35E1E-4118-82E8-2FBF-55ED08B36572}"/>
              </a:ext>
            </a:extLst>
          </p:cNvPr>
          <p:cNvSpPr>
            <a:spLocks noGrp="1"/>
          </p:cNvSpPr>
          <p:nvPr>
            <p:ph type="title"/>
          </p:nvPr>
        </p:nvSpPr>
        <p:spPr/>
        <p:txBody>
          <a:bodyPr/>
          <a:lstStyle/>
          <a:p>
            <a:r>
              <a:rPr lang="en-US" dirty="0"/>
              <a:t>AES-128 Crypto Algorithm</a:t>
            </a:r>
          </a:p>
        </p:txBody>
      </p:sp>
      <p:pic>
        <p:nvPicPr>
          <p:cNvPr id="5" name="Picture 4">
            <a:extLst>
              <a:ext uri="{FF2B5EF4-FFF2-40B4-BE49-F238E27FC236}">
                <a16:creationId xmlns:a16="http://schemas.microsoft.com/office/drawing/2014/main" id="{FC442C75-ACDD-7340-13B1-1A190E795A6A}"/>
              </a:ext>
            </a:extLst>
          </p:cNvPr>
          <p:cNvPicPr>
            <a:picLocks noChangeAspect="1"/>
          </p:cNvPicPr>
          <p:nvPr/>
        </p:nvPicPr>
        <p:blipFill>
          <a:blip r:embed="rId3"/>
          <a:stretch>
            <a:fillRect/>
          </a:stretch>
        </p:blipFill>
        <p:spPr>
          <a:xfrm>
            <a:off x="533400" y="685800"/>
            <a:ext cx="10410602" cy="4829738"/>
          </a:xfrm>
          <a:prstGeom prst="rect">
            <a:avLst/>
          </a:prstGeom>
        </p:spPr>
      </p:pic>
      <p:sp>
        <p:nvSpPr>
          <p:cNvPr id="2" name="Content Placeholder 2">
            <a:extLst>
              <a:ext uri="{FF2B5EF4-FFF2-40B4-BE49-F238E27FC236}">
                <a16:creationId xmlns:a16="http://schemas.microsoft.com/office/drawing/2014/main" id="{71916970-E41D-9CF5-632C-E46A157E6DC4}"/>
              </a:ext>
            </a:extLst>
          </p:cNvPr>
          <p:cNvSpPr>
            <a:spLocks noGrp="1"/>
          </p:cNvSpPr>
          <p:nvPr>
            <p:ph idx="1"/>
          </p:nvPr>
        </p:nvSpPr>
        <p:spPr>
          <a:xfrm>
            <a:off x="533400" y="5715000"/>
            <a:ext cx="9799320" cy="457200"/>
          </a:xfrm>
        </p:spPr>
        <p:txBody>
          <a:bodyPr/>
          <a:lstStyle/>
          <a:p>
            <a:r>
              <a:rPr lang="en-US" dirty="0"/>
              <a:t>Our testcase is an AES128 implementation from Kobe University researchers</a:t>
            </a:r>
          </a:p>
        </p:txBody>
      </p:sp>
    </p:spTree>
    <p:extLst>
      <p:ext uri="{BB962C8B-B14F-4D97-AF65-F5344CB8AC3E}">
        <p14:creationId xmlns:p14="http://schemas.microsoft.com/office/powerpoint/2010/main" val="815137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B0999-67A4-BB8E-7CF2-620946F00CE4}"/>
              </a:ext>
            </a:extLst>
          </p:cNvPr>
          <p:cNvSpPr>
            <a:spLocks noGrp="1"/>
          </p:cNvSpPr>
          <p:nvPr>
            <p:ph type="title"/>
          </p:nvPr>
        </p:nvSpPr>
        <p:spPr/>
        <p:txBody>
          <a:bodyPr/>
          <a:lstStyle/>
          <a:p>
            <a:r>
              <a:rPr lang="en-US" altLang="zh-CN" dirty="0"/>
              <a:t>Totem for NMOS Current Traces</a:t>
            </a:r>
            <a:br>
              <a:rPr lang="en-US" altLang="zh-CN" dirty="0"/>
            </a:br>
            <a:endParaRPr lang="en-US" dirty="0"/>
          </a:p>
        </p:txBody>
      </p:sp>
      <p:sp>
        <p:nvSpPr>
          <p:cNvPr id="3" name="Content Placeholder 2">
            <a:extLst>
              <a:ext uri="{FF2B5EF4-FFF2-40B4-BE49-F238E27FC236}">
                <a16:creationId xmlns:a16="http://schemas.microsoft.com/office/drawing/2014/main" id="{D4D0B8D2-C804-07D9-C952-5B65542950AD}"/>
              </a:ext>
            </a:extLst>
          </p:cNvPr>
          <p:cNvSpPr>
            <a:spLocks noGrp="1"/>
          </p:cNvSpPr>
          <p:nvPr>
            <p:ph idx="1"/>
          </p:nvPr>
        </p:nvSpPr>
        <p:spPr>
          <a:xfrm>
            <a:off x="533400" y="1066800"/>
            <a:ext cx="4191000" cy="4724400"/>
          </a:xfrm>
        </p:spPr>
        <p:txBody>
          <a:bodyPr/>
          <a:lstStyle/>
          <a:p>
            <a:r>
              <a:rPr lang="en-US" dirty="0"/>
              <a:t>Frame-based channel current calculation of NMOS devices in transistor-level dynamic IR drop analysis</a:t>
            </a:r>
          </a:p>
          <a:p>
            <a:pPr lvl="1"/>
            <a:r>
              <a:rPr lang="en-US" dirty="0"/>
              <a:t>Per NMOS Channel current simulation is derived from transistor-level dynamic IR drop simulation in Totem to get the per-frame (such as 10nsec) current distribution heatmap, given a switching scenario as described in FSDB. </a:t>
            </a:r>
          </a:p>
        </p:txBody>
      </p:sp>
      <p:pic>
        <p:nvPicPr>
          <p:cNvPr id="5" name="Picture 4">
            <a:extLst>
              <a:ext uri="{FF2B5EF4-FFF2-40B4-BE49-F238E27FC236}">
                <a16:creationId xmlns:a16="http://schemas.microsoft.com/office/drawing/2014/main" id="{BD03E5D0-FB4C-BA6F-295D-EEA79EF3B165}"/>
              </a:ext>
            </a:extLst>
          </p:cNvPr>
          <p:cNvPicPr>
            <a:picLocks noChangeAspect="1"/>
          </p:cNvPicPr>
          <p:nvPr/>
        </p:nvPicPr>
        <p:blipFill>
          <a:blip r:embed="rId3"/>
          <a:stretch>
            <a:fillRect/>
          </a:stretch>
        </p:blipFill>
        <p:spPr>
          <a:xfrm>
            <a:off x="5257800" y="1431647"/>
            <a:ext cx="6553202" cy="3994706"/>
          </a:xfrm>
          <a:prstGeom prst="rect">
            <a:avLst/>
          </a:prstGeom>
        </p:spPr>
      </p:pic>
    </p:spTree>
    <p:extLst>
      <p:ext uri="{BB962C8B-B14F-4D97-AF65-F5344CB8AC3E}">
        <p14:creationId xmlns:p14="http://schemas.microsoft.com/office/powerpoint/2010/main" val="2073012909"/>
      </p:ext>
    </p:extLst>
  </p:cSld>
  <p:clrMapOvr>
    <a:masterClrMapping/>
  </p:clrMapOvr>
</p:sld>
</file>

<file path=ppt/theme/theme1.xml><?xml version="1.0" encoding="utf-8"?>
<a:theme xmlns:a="http://schemas.openxmlformats.org/drawingml/2006/main" name="Ansys 2023">
  <a:themeElements>
    <a:clrScheme name="Ansys Colors A">
      <a:dk1>
        <a:srgbClr val="000000"/>
      </a:dk1>
      <a:lt1>
        <a:srgbClr val="FFFFFF"/>
      </a:lt1>
      <a:dk2>
        <a:srgbClr val="898A8D"/>
      </a:dk2>
      <a:lt2>
        <a:srgbClr val="D9D8D6"/>
      </a:lt2>
      <a:accent1>
        <a:srgbClr val="FFB71B"/>
      </a:accent1>
      <a:accent2>
        <a:srgbClr val="898A8D"/>
      </a:accent2>
      <a:accent3>
        <a:srgbClr val="D9D8D6"/>
      </a:accent3>
      <a:accent4>
        <a:srgbClr val="FFB71B"/>
      </a:accent4>
      <a:accent5>
        <a:srgbClr val="898A8D"/>
      </a:accent5>
      <a:accent6>
        <a:srgbClr val="D9D8D6"/>
      </a:accent6>
      <a:hlink>
        <a:srgbClr val="C89211"/>
      </a:hlink>
      <a:folHlink>
        <a:srgbClr val="C8921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6350"/>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nsys-2023-Confidential.potx" id="{30B0F9A9-86F5-4697-B7EC-F23C85CB381C}" vid="{2FE2F191-6858-4DE4-BAC0-71B9BC7520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d5b50b2-369a-41c3-855c-07fbf69ccfc8">
      <Terms xmlns="http://schemas.microsoft.com/office/infopath/2007/PartnerControls"/>
    </lcf76f155ced4ddcb4097134ff3c332f>
    <TaxCatchAll xmlns="51e87ba6-cb14-4e0c-86db-8f601a1e40b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E2F84E2FF124742B995484E779488F2" ma:contentTypeVersion="18" ma:contentTypeDescription="Create a new document." ma:contentTypeScope="" ma:versionID="a5aff272c37311cf3238d9ffd49ec08b">
  <xsd:schema xmlns:xsd="http://www.w3.org/2001/XMLSchema" xmlns:xs="http://www.w3.org/2001/XMLSchema" xmlns:p="http://schemas.microsoft.com/office/2006/metadata/properties" xmlns:ns2="0d5b50b2-369a-41c3-855c-07fbf69ccfc8" xmlns:ns3="51e87ba6-cb14-4e0c-86db-8f601a1e40b0" targetNamespace="http://schemas.microsoft.com/office/2006/metadata/properties" ma:root="true" ma:fieldsID="511c3b7f83695cc20086bb4b23cb6c6b" ns2:_="" ns3:_="">
    <xsd:import namespace="0d5b50b2-369a-41c3-855c-07fbf69ccfc8"/>
    <xsd:import namespace="51e87ba6-cb14-4e0c-86db-8f601a1e40b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5b50b2-369a-41c3-855c-07fbf69ccf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Location" ma:index="24" nillable="true" ma:displayName="Location" ma:indexed="true" ma:internalName="MediaServiceLocation"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1e87ba6-cb14-4e0c-86db-8f601a1e40b0"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411f5fba-ff08-4b7c-b3be-c615c65c3b91}" ma:internalName="TaxCatchAll" ma:showField="CatchAllData" ma:web="51e87ba6-cb14-4e0c-86db-8f601a1e40b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F98404-A0A8-45B9-B34B-1FB6CDEA3AAE}">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BFA20A0F-9096-4681-BA28-E6378D09B0C9}">
  <ds:schemaRefs>
    <ds:schemaRef ds:uri="http://schemas.microsoft.com/sharepoint/v3/contenttype/forms"/>
  </ds:schemaRefs>
</ds:datastoreItem>
</file>

<file path=customXml/itemProps3.xml><?xml version="1.0" encoding="utf-8"?>
<ds:datastoreItem xmlns:ds="http://schemas.openxmlformats.org/officeDocument/2006/customXml" ds:itemID="{F2086188-B5F1-4E0C-A252-AC0BDB1BB8D7}"/>
</file>

<file path=docMetadata/LabelInfo.xml><?xml version="1.0" encoding="utf-8"?>
<clbl:labelList xmlns:clbl="http://schemas.microsoft.com/office/2020/mipLabelMetadata">
  <clbl:label id="{34c6ce67-15b8-4eff-80e9-52da8be89706}" enabled="0" method="" siteId="{34c6ce67-15b8-4eff-80e9-52da8be89706}" removed="1"/>
</clbl:labelList>
</file>

<file path=docProps/app.xml><?xml version="1.0" encoding="utf-8"?>
<Properties xmlns="http://schemas.openxmlformats.org/officeDocument/2006/extended-properties" xmlns:vt="http://schemas.openxmlformats.org/officeDocument/2006/docPropsVTypes">
  <Template>Ansys-2023-Confidential</Template>
  <TotalTime>351</TotalTime>
  <Words>3265</Words>
  <Application>Microsoft Office PowerPoint</Application>
  <PresentationFormat>Widescreen</PresentationFormat>
  <Paragraphs>406</Paragraphs>
  <Slides>44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-apple-system</vt:lpstr>
      <vt:lpstr>System Font Regular</vt:lpstr>
      <vt:lpstr>Arial</vt:lpstr>
      <vt:lpstr>Calibri</vt:lpstr>
      <vt:lpstr>Cambria Math</vt:lpstr>
      <vt:lpstr>Ansys 2023</vt:lpstr>
      <vt:lpstr>Optical Side-channel Simulation from the Backside of An AES Chip</vt:lpstr>
      <vt:lpstr>About Me</vt:lpstr>
      <vt:lpstr>Outline</vt:lpstr>
      <vt:lpstr>What is Side-Channel Attack?</vt:lpstr>
      <vt:lpstr>Side-Channel Leakage Measurement</vt:lpstr>
      <vt:lpstr>Motivation for Pre-silicon Side-channel Leakage Analysis</vt:lpstr>
      <vt:lpstr>Overall Framework</vt:lpstr>
      <vt:lpstr>AES-128 Crypto Algorithm</vt:lpstr>
      <vt:lpstr>Totem for NMOS Current Traces </vt:lpstr>
      <vt:lpstr>Device Photon Emission </vt:lpstr>
      <vt:lpstr>Photon Emission Modeling</vt:lpstr>
      <vt:lpstr>Hot carriers</vt:lpstr>
      <vt:lpstr>Formulation from Tam &amp; Hu</vt:lpstr>
      <vt:lpstr>Modeling E_m and dE_x/dx</vt:lpstr>
      <vt:lpstr>Emission rate model</vt:lpstr>
      <vt:lpstr>Photon Image Generator</vt:lpstr>
      <vt:lpstr>Generated Photon Images (10um x 10um per tile)</vt:lpstr>
      <vt:lpstr>ML-based Image Processing for Optical Side-channel Leakage Analysis</vt:lpstr>
      <vt:lpstr>Correlation Power Analysis (CPA) Approach in RH-SC Security</vt:lpstr>
      <vt:lpstr>Known-Model Leakage Verification in RH-SC Security</vt:lpstr>
      <vt:lpstr>Split the Layout into Tiles</vt:lpstr>
      <vt:lpstr>Split the Layout into Tiles</vt:lpstr>
      <vt:lpstr>Experimental Results</vt:lpstr>
      <vt:lpstr>OptiSLang Flow - Apply Solver Wizard</vt:lpstr>
      <vt:lpstr>OptiSLang Flow - Apply Sensitivity and Optimization Wizard</vt:lpstr>
      <vt:lpstr>OptiSLang Flow - Apply Sensitivity and Optimization Wizard</vt:lpstr>
      <vt:lpstr>OptiSLang Flow - Apply Sensitivity and Optimization Wizard</vt:lpstr>
      <vt:lpstr>Conclusion and Future Work</vt:lpstr>
      <vt:lpstr>Acknowledgement</vt:lpstr>
      <vt:lpstr>PowerPoint Presentation</vt:lpstr>
      <vt:lpstr>PowerPoint Presentation</vt:lpstr>
      <vt:lpstr>PowerPoint Presentation</vt:lpstr>
      <vt:lpstr>Photoemission in NMOS</vt:lpstr>
      <vt:lpstr>Photon Emission Modeling</vt:lpstr>
      <vt:lpstr>Hot carriers</vt:lpstr>
      <vt:lpstr>Spectra</vt:lpstr>
      <vt:lpstr>Summary</vt:lpstr>
      <vt:lpstr>Hot-Electron Induced Photon Generation in Silicon NMOS</vt:lpstr>
      <vt:lpstr>Hot-Electron Induced Photon Generation in Silicon NMOS</vt:lpstr>
      <vt:lpstr>Formulation from Tam &amp; Hu</vt:lpstr>
      <vt:lpstr>Formulation from Tam &amp; Hu</vt:lpstr>
      <vt:lpstr>Key parameters</vt:lpstr>
      <vt:lpstr>Modeling E_m and dE_x/dx</vt:lpstr>
      <vt:lpstr>Emission rate model</vt:lpstr>
    </vt:vector>
  </TitlesOfParts>
  <Manager/>
  <Company>Ansys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Henian Li</dc:creator>
  <cp:keywords/>
  <dc:description/>
  <cp:lastModifiedBy>Henian Li</cp:lastModifiedBy>
  <cp:revision>4</cp:revision>
  <dcterms:created xsi:type="dcterms:W3CDTF">2023-08-10T22:21:58Z</dcterms:created>
  <dcterms:modified xsi:type="dcterms:W3CDTF">2023-08-11T16:56:55Z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0x0101002E2F84E2FF124742B995484E779488F2</vt:lpwstr>
  </property>
</Properties>
</file>